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25"/>
  </p:notesMasterIdLst>
  <p:sldIdLst>
    <p:sldId id="256" r:id="rId2"/>
    <p:sldId id="257" r:id="rId3"/>
    <p:sldId id="259" r:id="rId4"/>
    <p:sldId id="258" r:id="rId5"/>
    <p:sldId id="272" r:id="rId6"/>
    <p:sldId id="277" r:id="rId7"/>
    <p:sldId id="260" r:id="rId8"/>
    <p:sldId id="261" r:id="rId9"/>
    <p:sldId id="278" r:id="rId10"/>
    <p:sldId id="279" r:id="rId11"/>
    <p:sldId id="274" r:id="rId12"/>
    <p:sldId id="262" r:id="rId13"/>
    <p:sldId id="275" r:id="rId14"/>
    <p:sldId id="263" r:id="rId15"/>
    <p:sldId id="264" r:id="rId16"/>
    <p:sldId id="265" r:id="rId17"/>
    <p:sldId id="280" r:id="rId18"/>
    <p:sldId id="267" r:id="rId19"/>
    <p:sldId id="268" r:id="rId20"/>
    <p:sldId id="269" r:id="rId21"/>
    <p:sldId id="281" r:id="rId22"/>
    <p:sldId id="270" r:id="rId23"/>
    <p:sldId id="271"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54381-E890-40A9-A7C5-75CB4E49B937}" v="1689" dt="2023-03-31T21:46:56.673"/>
    <p1510:client id="{1B777A2C-A5B0-4553-9A87-FECF574E30EC}" v="2453" dt="2023-03-30T03:32:53.538"/>
    <p1510:client id="{1C95628A-92B8-438D-A82D-B80E67098942}" v="3" dt="2023-03-31T19:27:22.521"/>
    <p1510:client id="{2985307B-B7F4-4EF3-999A-CA652EFEEC17}" v="1" dt="2023-03-29T03:29:56.660"/>
    <p1510:client id="{29EC91EE-44D0-46AD-925D-9EE465BEBDA6}" v="106" dt="2023-04-01T20:06:27.612"/>
    <p1510:client id="{4C64475E-A84D-40D7-8A7D-1481AD3BFA80}" v="170" dt="2023-04-01T19:46:34.017"/>
    <p1510:client id="{5B1A6B61-2FDE-465D-B8A3-0051FD075175}" v="12" dt="2023-04-02T15:29:19.044"/>
    <p1510:client id="{69EBAB26-8ED3-426A-A383-C1E7223E98B8}" v="346" dt="2023-04-01T20:11:44.523"/>
    <p1510:client id="{9DE8A5D6-329F-405D-BA02-94BE692B43FC}" v="3" dt="2023-03-30T21:22:03.480"/>
    <p1510:client id="{A002E717-5C11-4AA9-8D8A-57896F165124}" v="5" dt="2023-03-29T03:34:53.240"/>
    <p1510:client id="{B1099D78-63E5-45E1-AE98-32FF6817ABAB}" v="302" dt="2023-04-01T19:32:19.650"/>
    <p1510:client id="{B959D69A-E32D-4EE9-894E-516375594045}" v="138" dt="2023-03-31T21:22:39.830"/>
    <p1510:client id="{D496C687-26F0-4B85-B181-397EE3D1F7B5}" v="19" dt="2023-03-29T03:24:33.758"/>
    <p1510:client id="{E711BFD6-4F58-46A7-B0B4-47A58263A748}" v="2" dt="2023-03-30T01:09:09.067"/>
    <p1510:client id="{F4F11793-9ED6-43F8-9C51-2E988DACB1D8}" v="8" dt="2023-03-31T21:23:06.260"/>
    <p1510:client id="{FBFE05E1-619D-454A-A4AC-67A1B05F699D}" v="1" dt="2023-03-29T03:37:55.6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DBFA45-AE5B-49B3-93D5-88D8BC1C5FF7}" type="doc">
      <dgm:prSet loTypeId="urn:microsoft.com/office/officeart/2005/8/layout/process4" loCatId="process" qsTypeId="urn:microsoft.com/office/officeart/2005/8/quickstyle/simple4" qsCatId="simple" csTypeId="urn:microsoft.com/office/officeart/2005/8/colors/accent5_2" csCatId="accent5"/>
      <dgm:spPr/>
      <dgm:t>
        <a:bodyPr/>
        <a:lstStyle/>
        <a:p>
          <a:endParaRPr lang="en-US"/>
        </a:p>
      </dgm:t>
    </dgm:pt>
    <dgm:pt modelId="{C45C1FA9-26ED-481A-95D0-E7B97F2C5A55}">
      <dgm:prSet/>
      <dgm:spPr/>
      <dgm:t>
        <a:bodyPr/>
        <a:lstStyle/>
        <a:p>
          <a:r>
            <a:rPr lang="en-US" b="1" i="0"/>
            <a:t>Built onto open-source Java chess game &amp; engine that used a sequential Alpha-Beta for its AI</a:t>
          </a:r>
          <a:endParaRPr lang="en-US"/>
        </a:p>
      </dgm:t>
    </dgm:pt>
    <dgm:pt modelId="{BBAEA0A7-2677-4B4E-B3BE-4C11D9F20C97}" type="parTrans" cxnId="{F80B7E2E-A303-4FC6-893F-842F3979681F}">
      <dgm:prSet/>
      <dgm:spPr/>
      <dgm:t>
        <a:bodyPr/>
        <a:lstStyle/>
        <a:p>
          <a:endParaRPr lang="en-US"/>
        </a:p>
      </dgm:t>
    </dgm:pt>
    <dgm:pt modelId="{F0C4EDFD-540A-4759-BD3E-E76E0A2DCA7A}" type="sibTrans" cxnId="{F80B7E2E-A303-4FC6-893F-842F3979681F}">
      <dgm:prSet/>
      <dgm:spPr/>
      <dgm:t>
        <a:bodyPr/>
        <a:lstStyle/>
        <a:p>
          <a:endParaRPr lang="en-US"/>
        </a:p>
      </dgm:t>
    </dgm:pt>
    <dgm:pt modelId="{665A9249-7D98-4B94-BF8C-51C034EC6AFE}">
      <dgm:prSet/>
      <dgm:spPr/>
      <dgm:t>
        <a:bodyPr/>
        <a:lstStyle/>
        <a:p>
          <a:r>
            <a:rPr lang="en-US" b="1"/>
            <a:t>Features of existing code : </a:t>
          </a:r>
          <a:endParaRPr lang="en-US"/>
        </a:p>
      </dgm:t>
    </dgm:pt>
    <dgm:pt modelId="{DCED89E2-9AB1-440A-A185-B8BE1F621DC7}" type="parTrans" cxnId="{B13DD855-4671-4E9A-89C6-3B70F0AAB8AE}">
      <dgm:prSet/>
      <dgm:spPr/>
      <dgm:t>
        <a:bodyPr/>
        <a:lstStyle/>
        <a:p>
          <a:endParaRPr lang="en-US"/>
        </a:p>
      </dgm:t>
    </dgm:pt>
    <dgm:pt modelId="{5D168306-C5E8-4D3A-8986-73F8E7D2E42B}" type="sibTrans" cxnId="{B13DD855-4671-4E9A-89C6-3B70F0AAB8AE}">
      <dgm:prSet/>
      <dgm:spPr/>
      <dgm:t>
        <a:bodyPr/>
        <a:lstStyle/>
        <a:p>
          <a:endParaRPr lang="en-US"/>
        </a:p>
      </dgm:t>
    </dgm:pt>
    <dgm:pt modelId="{FAD9D9A5-9CF3-4C6D-B43D-C48407886210}">
      <dgm:prSet/>
      <dgm:spPr/>
      <dgm:t>
        <a:bodyPr/>
        <a:lstStyle/>
        <a:p>
          <a:r>
            <a:rPr lang="en-US" b="1" i="0"/>
            <a:t>Board evaluator that assesses positions based on a given criteria and point system</a:t>
          </a:r>
          <a:endParaRPr lang="en-US"/>
        </a:p>
      </dgm:t>
    </dgm:pt>
    <dgm:pt modelId="{F4030A8C-3C1C-4232-A6FD-F5E49D569171}" type="parTrans" cxnId="{3CFA38D1-619C-4496-8A17-BFCE3CB145B6}">
      <dgm:prSet/>
      <dgm:spPr/>
      <dgm:t>
        <a:bodyPr/>
        <a:lstStyle/>
        <a:p>
          <a:endParaRPr lang="en-US"/>
        </a:p>
      </dgm:t>
    </dgm:pt>
    <dgm:pt modelId="{30C741C3-1188-4778-9A39-19F1C997E607}" type="sibTrans" cxnId="{3CFA38D1-619C-4496-8A17-BFCE3CB145B6}">
      <dgm:prSet/>
      <dgm:spPr/>
      <dgm:t>
        <a:bodyPr/>
        <a:lstStyle/>
        <a:p>
          <a:endParaRPr lang="en-US"/>
        </a:p>
      </dgm:t>
    </dgm:pt>
    <dgm:pt modelId="{F9B63241-255B-4828-B879-AD8BD67CD844}">
      <dgm:prSet/>
      <dgm:spPr/>
      <dgm:t>
        <a:bodyPr/>
        <a:lstStyle/>
        <a:p>
          <a:r>
            <a:rPr lang="en-US" b="1" i="0"/>
            <a:t>Move Ordering for sorting moves by threat and attack status. (best first search) </a:t>
          </a:r>
          <a:endParaRPr lang="en-US"/>
        </a:p>
      </dgm:t>
    </dgm:pt>
    <dgm:pt modelId="{4C1CA052-1244-410C-A2D9-9A7DC47D5FA8}" type="parTrans" cxnId="{CE1D93F3-8DF4-442C-8A9D-731148B92D99}">
      <dgm:prSet/>
      <dgm:spPr/>
      <dgm:t>
        <a:bodyPr/>
        <a:lstStyle/>
        <a:p>
          <a:endParaRPr lang="en-US"/>
        </a:p>
      </dgm:t>
    </dgm:pt>
    <dgm:pt modelId="{DCF6629D-D766-45E1-9FA2-0791EEA222D9}" type="sibTrans" cxnId="{CE1D93F3-8DF4-442C-8A9D-731148B92D99}">
      <dgm:prSet/>
      <dgm:spPr/>
      <dgm:t>
        <a:bodyPr/>
        <a:lstStyle/>
        <a:p>
          <a:endParaRPr lang="en-US"/>
        </a:p>
      </dgm:t>
    </dgm:pt>
    <dgm:pt modelId="{DB35AA53-181E-420E-B0DA-EBEFA8EE4C9A}">
      <dgm:prSet/>
      <dgm:spPr/>
      <dgm:t>
        <a:bodyPr/>
        <a:lstStyle/>
        <a:p>
          <a:r>
            <a:rPr lang="en-US" b="1" i="0"/>
            <a:t>Takes in a chess position and returns best move for current player</a:t>
          </a:r>
          <a:endParaRPr lang="en-US"/>
        </a:p>
      </dgm:t>
    </dgm:pt>
    <dgm:pt modelId="{922DF437-92A8-4DD6-8EC2-540F61D43C25}" type="parTrans" cxnId="{82A4B29F-B333-4A29-91DE-2B2B7A56B901}">
      <dgm:prSet/>
      <dgm:spPr/>
      <dgm:t>
        <a:bodyPr/>
        <a:lstStyle/>
        <a:p>
          <a:endParaRPr lang="en-US"/>
        </a:p>
      </dgm:t>
    </dgm:pt>
    <dgm:pt modelId="{3CE001FC-3D7E-4CB0-84E3-332D3B03C4AE}" type="sibTrans" cxnId="{82A4B29F-B333-4A29-91DE-2B2B7A56B901}">
      <dgm:prSet/>
      <dgm:spPr/>
      <dgm:t>
        <a:bodyPr/>
        <a:lstStyle/>
        <a:p>
          <a:endParaRPr lang="en-US"/>
        </a:p>
      </dgm:t>
    </dgm:pt>
    <dgm:pt modelId="{449FFEE5-A13B-4BE7-A4F6-D220867A1CBF}">
      <dgm:prSet/>
      <dgm:spPr/>
      <dgm:t>
        <a:bodyPr/>
        <a:lstStyle/>
        <a:p>
          <a:r>
            <a:rPr lang="en-US" b="1" i="0"/>
            <a:t>Iterates over legal moves and traverses game tree</a:t>
          </a:r>
          <a:endParaRPr lang="en-US"/>
        </a:p>
      </dgm:t>
    </dgm:pt>
    <dgm:pt modelId="{7C39BE38-2F80-44C7-A023-0596996D4F93}" type="parTrans" cxnId="{DF19CBA6-BA27-420B-B340-2DEBA40BB3FC}">
      <dgm:prSet/>
      <dgm:spPr/>
      <dgm:t>
        <a:bodyPr/>
        <a:lstStyle/>
        <a:p>
          <a:endParaRPr lang="en-US"/>
        </a:p>
      </dgm:t>
    </dgm:pt>
    <dgm:pt modelId="{250107E4-08CF-4814-B3A0-53D93A680257}" type="sibTrans" cxnId="{DF19CBA6-BA27-420B-B340-2DEBA40BB3FC}">
      <dgm:prSet/>
      <dgm:spPr/>
      <dgm:t>
        <a:bodyPr/>
        <a:lstStyle/>
        <a:p>
          <a:endParaRPr lang="en-US"/>
        </a:p>
      </dgm:t>
    </dgm:pt>
    <dgm:pt modelId="{512C2EE2-68AA-4D87-BB12-137B74DA034E}">
      <dgm:prSet/>
      <dgm:spPr/>
      <dgm:t>
        <a:bodyPr/>
        <a:lstStyle/>
        <a:p>
          <a:r>
            <a:rPr lang="en-US" b="1" i="0"/>
            <a:t>Utilizes Max and min helper methods to implement Alpha-Beta pruning</a:t>
          </a:r>
          <a:endParaRPr lang="en-US"/>
        </a:p>
      </dgm:t>
    </dgm:pt>
    <dgm:pt modelId="{68D55A0D-7638-481C-AA9F-4383ECFC25C0}" type="parTrans" cxnId="{05BC9289-F687-4148-9D4B-6BB068E5AB85}">
      <dgm:prSet/>
      <dgm:spPr/>
      <dgm:t>
        <a:bodyPr/>
        <a:lstStyle/>
        <a:p>
          <a:endParaRPr lang="en-US"/>
        </a:p>
      </dgm:t>
    </dgm:pt>
    <dgm:pt modelId="{DEFABC04-11CB-4C3B-B1FD-DCC8BE45A69A}" type="sibTrans" cxnId="{05BC9289-F687-4148-9D4B-6BB068E5AB85}">
      <dgm:prSet/>
      <dgm:spPr/>
      <dgm:t>
        <a:bodyPr/>
        <a:lstStyle/>
        <a:p>
          <a:endParaRPr lang="en-US"/>
        </a:p>
      </dgm:t>
    </dgm:pt>
    <dgm:pt modelId="{CFEE6549-E740-4022-809B-6C921FE7DC82}">
      <dgm:prSet/>
      <dgm:spPr/>
      <dgm:t>
        <a:bodyPr/>
        <a:lstStyle/>
        <a:p>
          <a:r>
            <a:rPr lang="en-US" b="1" i="0"/>
            <a:t>Calculates execution time for each move</a:t>
          </a:r>
          <a:endParaRPr lang="en-US"/>
        </a:p>
      </dgm:t>
    </dgm:pt>
    <dgm:pt modelId="{3204E906-ED7E-4331-8DD4-00A8A5762D94}" type="parTrans" cxnId="{CC983A4C-A3F5-4C07-8D7A-9BA50A689A9A}">
      <dgm:prSet/>
      <dgm:spPr/>
      <dgm:t>
        <a:bodyPr/>
        <a:lstStyle/>
        <a:p>
          <a:endParaRPr lang="en-US"/>
        </a:p>
      </dgm:t>
    </dgm:pt>
    <dgm:pt modelId="{274055F8-AC28-4D64-9700-EAA667C25277}" type="sibTrans" cxnId="{CC983A4C-A3F5-4C07-8D7A-9BA50A689A9A}">
      <dgm:prSet/>
      <dgm:spPr/>
      <dgm:t>
        <a:bodyPr/>
        <a:lstStyle/>
        <a:p>
          <a:endParaRPr lang="en-US"/>
        </a:p>
      </dgm:t>
    </dgm:pt>
    <dgm:pt modelId="{B23DA7C4-1E10-4952-9623-C64AADE81937}" type="pres">
      <dgm:prSet presAssocID="{4BDBFA45-AE5B-49B3-93D5-88D8BC1C5FF7}" presName="Name0" presStyleCnt="0">
        <dgm:presLayoutVars>
          <dgm:dir/>
          <dgm:animLvl val="lvl"/>
          <dgm:resizeHandles val="exact"/>
        </dgm:presLayoutVars>
      </dgm:prSet>
      <dgm:spPr/>
    </dgm:pt>
    <dgm:pt modelId="{3A2E777F-FD4D-476E-B30E-62ECD014CAD7}" type="pres">
      <dgm:prSet presAssocID="{665A9249-7D98-4B94-BF8C-51C034EC6AFE}" presName="boxAndChildren" presStyleCnt="0"/>
      <dgm:spPr/>
    </dgm:pt>
    <dgm:pt modelId="{87DE691F-3102-44C6-AB53-5BC866D27415}" type="pres">
      <dgm:prSet presAssocID="{665A9249-7D98-4B94-BF8C-51C034EC6AFE}" presName="parentTextBox" presStyleLbl="node1" presStyleIdx="0" presStyleCnt="2"/>
      <dgm:spPr/>
    </dgm:pt>
    <dgm:pt modelId="{8CAC335F-3322-4D9F-8595-BFF443011EE3}" type="pres">
      <dgm:prSet presAssocID="{665A9249-7D98-4B94-BF8C-51C034EC6AFE}" presName="entireBox" presStyleLbl="node1" presStyleIdx="0" presStyleCnt="2"/>
      <dgm:spPr/>
    </dgm:pt>
    <dgm:pt modelId="{0804D863-351A-4897-B887-9EDFE79B52CE}" type="pres">
      <dgm:prSet presAssocID="{665A9249-7D98-4B94-BF8C-51C034EC6AFE}" presName="descendantBox" presStyleCnt="0"/>
      <dgm:spPr/>
    </dgm:pt>
    <dgm:pt modelId="{9326FBC2-3740-436C-BC22-89087CBF6EE8}" type="pres">
      <dgm:prSet presAssocID="{FAD9D9A5-9CF3-4C6D-B43D-C48407886210}" presName="childTextBox" presStyleLbl="fgAccFollowNode1" presStyleIdx="0" presStyleCnt="6">
        <dgm:presLayoutVars>
          <dgm:bulletEnabled val="1"/>
        </dgm:presLayoutVars>
      </dgm:prSet>
      <dgm:spPr/>
    </dgm:pt>
    <dgm:pt modelId="{2CFE0937-CBF2-4923-8866-79015DF4E061}" type="pres">
      <dgm:prSet presAssocID="{F9B63241-255B-4828-B879-AD8BD67CD844}" presName="childTextBox" presStyleLbl="fgAccFollowNode1" presStyleIdx="1" presStyleCnt="6">
        <dgm:presLayoutVars>
          <dgm:bulletEnabled val="1"/>
        </dgm:presLayoutVars>
      </dgm:prSet>
      <dgm:spPr/>
    </dgm:pt>
    <dgm:pt modelId="{1A6083DB-402E-49CF-8F74-3688F7AD0143}" type="pres">
      <dgm:prSet presAssocID="{DB35AA53-181E-420E-B0DA-EBEFA8EE4C9A}" presName="childTextBox" presStyleLbl="fgAccFollowNode1" presStyleIdx="2" presStyleCnt="6">
        <dgm:presLayoutVars>
          <dgm:bulletEnabled val="1"/>
        </dgm:presLayoutVars>
      </dgm:prSet>
      <dgm:spPr/>
    </dgm:pt>
    <dgm:pt modelId="{58588515-5A90-45E1-AF2A-D727B2ACD1F1}" type="pres">
      <dgm:prSet presAssocID="{449FFEE5-A13B-4BE7-A4F6-D220867A1CBF}" presName="childTextBox" presStyleLbl="fgAccFollowNode1" presStyleIdx="3" presStyleCnt="6">
        <dgm:presLayoutVars>
          <dgm:bulletEnabled val="1"/>
        </dgm:presLayoutVars>
      </dgm:prSet>
      <dgm:spPr/>
    </dgm:pt>
    <dgm:pt modelId="{6C2B9A3A-2A31-4784-AF1E-5E8EE1C23789}" type="pres">
      <dgm:prSet presAssocID="{512C2EE2-68AA-4D87-BB12-137B74DA034E}" presName="childTextBox" presStyleLbl="fgAccFollowNode1" presStyleIdx="4" presStyleCnt="6">
        <dgm:presLayoutVars>
          <dgm:bulletEnabled val="1"/>
        </dgm:presLayoutVars>
      </dgm:prSet>
      <dgm:spPr/>
    </dgm:pt>
    <dgm:pt modelId="{5D907D4A-9E9D-457E-BC2C-2CDD491C4961}" type="pres">
      <dgm:prSet presAssocID="{CFEE6549-E740-4022-809B-6C921FE7DC82}" presName="childTextBox" presStyleLbl="fgAccFollowNode1" presStyleIdx="5" presStyleCnt="6">
        <dgm:presLayoutVars>
          <dgm:bulletEnabled val="1"/>
        </dgm:presLayoutVars>
      </dgm:prSet>
      <dgm:spPr/>
    </dgm:pt>
    <dgm:pt modelId="{443AAECD-E5D8-4A85-9369-570AEEB90A2E}" type="pres">
      <dgm:prSet presAssocID="{F0C4EDFD-540A-4759-BD3E-E76E0A2DCA7A}" presName="sp" presStyleCnt="0"/>
      <dgm:spPr/>
    </dgm:pt>
    <dgm:pt modelId="{20661268-B3DA-4AF5-8444-0B1E5ACFB72D}" type="pres">
      <dgm:prSet presAssocID="{C45C1FA9-26ED-481A-95D0-E7B97F2C5A55}" presName="arrowAndChildren" presStyleCnt="0"/>
      <dgm:spPr/>
    </dgm:pt>
    <dgm:pt modelId="{D908165C-9EF8-4042-A49B-A881FB372E83}" type="pres">
      <dgm:prSet presAssocID="{C45C1FA9-26ED-481A-95D0-E7B97F2C5A55}" presName="parentTextArrow" presStyleLbl="node1" presStyleIdx="1" presStyleCnt="2"/>
      <dgm:spPr/>
    </dgm:pt>
  </dgm:ptLst>
  <dgm:cxnLst>
    <dgm:cxn modelId="{2A6FE305-4DF1-449C-8E38-3033AB7CAA36}" type="presOf" srcId="{512C2EE2-68AA-4D87-BB12-137B74DA034E}" destId="{6C2B9A3A-2A31-4784-AF1E-5E8EE1C23789}" srcOrd="0" destOrd="0" presId="urn:microsoft.com/office/officeart/2005/8/layout/process4"/>
    <dgm:cxn modelId="{CF488418-E656-4439-B115-D3F8C100D1B0}" type="presOf" srcId="{F9B63241-255B-4828-B879-AD8BD67CD844}" destId="{2CFE0937-CBF2-4923-8866-79015DF4E061}" srcOrd="0" destOrd="0" presId="urn:microsoft.com/office/officeart/2005/8/layout/process4"/>
    <dgm:cxn modelId="{F80B7E2E-A303-4FC6-893F-842F3979681F}" srcId="{4BDBFA45-AE5B-49B3-93D5-88D8BC1C5FF7}" destId="{C45C1FA9-26ED-481A-95D0-E7B97F2C5A55}" srcOrd="0" destOrd="0" parTransId="{BBAEA0A7-2677-4B4E-B3BE-4C11D9F20C97}" sibTransId="{F0C4EDFD-540A-4759-BD3E-E76E0A2DCA7A}"/>
    <dgm:cxn modelId="{1A4FB966-6A48-4D46-AC3D-8B79488C07DF}" type="presOf" srcId="{CFEE6549-E740-4022-809B-6C921FE7DC82}" destId="{5D907D4A-9E9D-457E-BC2C-2CDD491C4961}" srcOrd="0" destOrd="0" presId="urn:microsoft.com/office/officeart/2005/8/layout/process4"/>
    <dgm:cxn modelId="{14D1E246-5D92-4B5F-B3A8-A948146B09BC}" type="presOf" srcId="{665A9249-7D98-4B94-BF8C-51C034EC6AFE}" destId="{8CAC335F-3322-4D9F-8595-BFF443011EE3}" srcOrd="1" destOrd="0" presId="urn:microsoft.com/office/officeart/2005/8/layout/process4"/>
    <dgm:cxn modelId="{CC983A4C-A3F5-4C07-8D7A-9BA50A689A9A}" srcId="{665A9249-7D98-4B94-BF8C-51C034EC6AFE}" destId="{CFEE6549-E740-4022-809B-6C921FE7DC82}" srcOrd="5" destOrd="0" parTransId="{3204E906-ED7E-4331-8DD4-00A8A5762D94}" sibTransId="{274055F8-AC28-4D64-9700-EAA667C25277}"/>
    <dgm:cxn modelId="{96674171-49AA-44C4-AE09-0CD3E4888824}" type="presOf" srcId="{4BDBFA45-AE5B-49B3-93D5-88D8BC1C5FF7}" destId="{B23DA7C4-1E10-4952-9623-C64AADE81937}" srcOrd="0" destOrd="0" presId="urn:microsoft.com/office/officeart/2005/8/layout/process4"/>
    <dgm:cxn modelId="{B13DD855-4671-4E9A-89C6-3B70F0AAB8AE}" srcId="{4BDBFA45-AE5B-49B3-93D5-88D8BC1C5FF7}" destId="{665A9249-7D98-4B94-BF8C-51C034EC6AFE}" srcOrd="1" destOrd="0" parTransId="{DCED89E2-9AB1-440A-A185-B8BE1F621DC7}" sibTransId="{5D168306-C5E8-4D3A-8986-73F8E7D2E42B}"/>
    <dgm:cxn modelId="{3B3F2089-96DF-4263-A052-0F75A0984C86}" type="presOf" srcId="{C45C1FA9-26ED-481A-95D0-E7B97F2C5A55}" destId="{D908165C-9EF8-4042-A49B-A881FB372E83}" srcOrd="0" destOrd="0" presId="urn:microsoft.com/office/officeart/2005/8/layout/process4"/>
    <dgm:cxn modelId="{05BC9289-F687-4148-9D4B-6BB068E5AB85}" srcId="{665A9249-7D98-4B94-BF8C-51C034EC6AFE}" destId="{512C2EE2-68AA-4D87-BB12-137B74DA034E}" srcOrd="4" destOrd="0" parTransId="{68D55A0D-7638-481C-AA9F-4383ECFC25C0}" sibTransId="{DEFABC04-11CB-4C3B-B1FD-DCC8BE45A69A}"/>
    <dgm:cxn modelId="{82A4B29F-B333-4A29-91DE-2B2B7A56B901}" srcId="{665A9249-7D98-4B94-BF8C-51C034EC6AFE}" destId="{DB35AA53-181E-420E-B0DA-EBEFA8EE4C9A}" srcOrd="2" destOrd="0" parTransId="{922DF437-92A8-4DD6-8EC2-540F61D43C25}" sibTransId="{3CE001FC-3D7E-4CB0-84E3-332D3B03C4AE}"/>
    <dgm:cxn modelId="{DF19CBA6-BA27-420B-B340-2DEBA40BB3FC}" srcId="{665A9249-7D98-4B94-BF8C-51C034EC6AFE}" destId="{449FFEE5-A13B-4BE7-A4F6-D220867A1CBF}" srcOrd="3" destOrd="0" parTransId="{7C39BE38-2F80-44C7-A023-0596996D4F93}" sibTransId="{250107E4-08CF-4814-B3A0-53D93A680257}"/>
    <dgm:cxn modelId="{22041BBB-7B06-45E9-9D72-AE5AFE56CA7E}" type="presOf" srcId="{665A9249-7D98-4B94-BF8C-51C034EC6AFE}" destId="{87DE691F-3102-44C6-AB53-5BC866D27415}" srcOrd="0" destOrd="0" presId="urn:microsoft.com/office/officeart/2005/8/layout/process4"/>
    <dgm:cxn modelId="{F70F3FC0-99F4-48FE-943E-2510758A554C}" type="presOf" srcId="{DB35AA53-181E-420E-B0DA-EBEFA8EE4C9A}" destId="{1A6083DB-402E-49CF-8F74-3688F7AD0143}" srcOrd="0" destOrd="0" presId="urn:microsoft.com/office/officeart/2005/8/layout/process4"/>
    <dgm:cxn modelId="{3CFA38D1-619C-4496-8A17-BFCE3CB145B6}" srcId="{665A9249-7D98-4B94-BF8C-51C034EC6AFE}" destId="{FAD9D9A5-9CF3-4C6D-B43D-C48407886210}" srcOrd="0" destOrd="0" parTransId="{F4030A8C-3C1C-4232-A6FD-F5E49D569171}" sibTransId="{30C741C3-1188-4778-9A39-19F1C997E607}"/>
    <dgm:cxn modelId="{7FCD8EF0-A8E8-47E4-ABA5-BDD61DAF2A6A}" type="presOf" srcId="{449FFEE5-A13B-4BE7-A4F6-D220867A1CBF}" destId="{58588515-5A90-45E1-AF2A-D727B2ACD1F1}" srcOrd="0" destOrd="0" presId="urn:microsoft.com/office/officeart/2005/8/layout/process4"/>
    <dgm:cxn modelId="{0EA956F2-39D3-43D9-99E0-D6AB06455AA9}" type="presOf" srcId="{FAD9D9A5-9CF3-4C6D-B43D-C48407886210}" destId="{9326FBC2-3740-436C-BC22-89087CBF6EE8}" srcOrd="0" destOrd="0" presId="urn:microsoft.com/office/officeart/2005/8/layout/process4"/>
    <dgm:cxn modelId="{CE1D93F3-8DF4-442C-8A9D-731148B92D99}" srcId="{665A9249-7D98-4B94-BF8C-51C034EC6AFE}" destId="{F9B63241-255B-4828-B879-AD8BD67CD844}" srcOrd="1" destOrd="0" parTransId="{4C1CA052-1244-410C-A2D9-9A7DC47D5FA8}" sibTransId="{DCF6629D-D766-45E1-9FA2-0791EEA222D9}"/>
    <dgm:cxn modelId="{EC37E60F-C1B4-4553-AB2F-B0D55CF59646}" type="presParOf" srcId="{B23DA7C4-1E10-4952-9623-C64AADE81937}" destId="{3A2E777F-FD4D-476E-B30E-62ECD014CAD7}" srcOrd="0" destOrd="0" presId="urn:microsoft.com/office/officeart/2005/8/layout/process4"/>
    <dgm:cxn modelId="{09EB95B4-EB8E-4B1A-A4CD-B06DF5DFD5DE}" type="presParOf" srcId="{3A2E777F-FD4D-476E-B30E-62ECD014CAD7}" destId="{87DE691F-3102-44C6-AB53-5BC866D27415}" srcOrd="0" destOrd="0" presId="urn:microsoft.com/office/officeart/2005/8/layout/process4"/>
    <dgm:cxn modelId="{8552F93B-E6B5-4A18-90A8-9C66106DDC74}" type="presParOf" srcId="{3A2E777F-FD4D-476E-B30E-62ECD014CAD7}" destId="{8CAC335F-3322-4D9F-8595-BFF443011EE3}" srcOrd="1" destOrd="0" presId="urn:microsoft.com/office/officeart/2005/8/layout/process4"/>
    <dgm:cxn modelId="{C0077120-394A-4F98-A4CC-B88DE9A47868}" type="presParOf" srcId="{3A2E777F-FD4D-476E-B30E-62ECD014CAD7}" destId="{0804D863-351A-4897-B887-9EDFE79B52CE}" srcOrd="2" destOrd="0" presId="urn:microsoft.com/office/officeart/2005/8/layout/process4"/>
    <dgm:cxn modelId="{90D0050F-09B1-4769-9AD2-C29C08B2C018}" type="presParOf" srcId="{0804D863-351A-4897-B887-9EDFE79B52CE}" destId="{9326FBC2-3740-436C-BC22-89087CBF6EE8}" srcOrd="0" destOrd="0" presId="urn:microsoft.com/office/officeart/2005/8/layout/process4"/>
    <dgm:cxn modelId="{B2CAEBB1-A9E5-46BE-AD1B-52B668359854}" type="presParOf" srcId="{0804D863-351A-4897-B887-9EDFE79B52CE}" destId="{2CFE0937-CBF2-4923-8866-79015DF4E061}" srcOrd="1" destOrd="0" presId="urn:microsoft.com/office/officeart/2005/8/layout/process4"/>
    <dgm:cxn modelId="{593C4542-40EA-43DD-A68B-F96F8FBFE9B8}" type="presParOf" srcId="{0804D863-351A-4897-B887-9EDFE79B52CE}" destId="{1A6083DB-402E-49CF-8F74-3688F7AD0143}" srcOrd="2" destOrd="0" presId="urn:microsoft.com/office/officeart/2005/8/layout/process4"/>
    <dgm:cxn modelId="{113E508A-4E5A-4790-9BB9-6BFD03C8167D}" type="presParOf" srcId="{0804D863-351A-4897-B887-9EDFE79B52CE}" destId="{58588515-5A90-45E1-AF2A-D727B2ACD1F1}" srcOrd="3" destOrd="0" presId="urn:microsoft.com/office/officeart/2005/8/layout/process4"/>
    <dgm:cxn modelId="{B8932AEE-9A78-474F-ADEE-BC16E6243331}" type="presParOf" srcId="{0804D863-351A-4897-B887-9EDFE79B52CE}" destId="{6C2B9A3A-2A31-4784-AF1E-5E8EE1C23789}" srcOrd="4" destOrd="0" presId="urn:microsoft.com/office/officeart/2005/8/layout/process4"/>
    <dgm:cxn modelId="{453675A8-30B5-49E5-B589-048426250230}" type="presParOf" srcId="{0804D863-351A-4897-B887-9EDFE79B52CE}" destId="{5D907D4A-9E9D-457E-BC2C-2CDD491C4961}" srcOrd="5" destOrd="0" presId="urn:microsoft.com/office/officeart/2005/8/layout/process4"/>
    <dgm:cxn modelId="{C692442B-5B54-4667-9FAB-41C95D521BDE}" type="presParOf" srcId="{B23DA7C4-1E10-4952-9623-C64AADE81937}" destId="{443AAECD-E5D8-4A85-9369-570AEEB90A2E}" srcOrd="1" destOrd="0" presId="urn:microsoft.com/office/officeart/2005/8/layout/process4"/>
    <dgm:cxn modelId="{AF7C6E30-0A71-4EBF-B20D-30871C7A35D0}" type="presParOf" srcId="{B23DA7C4-1E10-4952-9623-C64AADE81937}" destId="{20661268-B3DA-4AF5-8444-0B1E5ACFB72D}" srcOrd="2" destOrd="0" presId="urn:microsoft.com/office/officeart/2005/8/layout/process4"/>
    <dgm:cxn modelId="{1EC5B86C-D43D-47CC-B899-FA1332E7B632}" type="presParOf" srcId="{20661268-B3DA-4AF5-8444-0B1E5ACFB72D}" destId="{D908165C-9EF8-4042-A49B-A881FB372E8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3B079-F1EB-43B8-9A23-12CF1889D43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0447031-5144-4153-AC89-886975765F8E}">
      <dgm:prSet/>
      <dgm:spPr/>
      <dgm:t>
        <a:bodyPr/>
        <a:lstStyle/>
        <a:p>
          <a:r>
            <a:rPr lang="en-US" b="1"/>
            <a:t>Testing environment</a:t>
          </a:r>
          <a:endParaRPr lang="en-US"/>
        </a:p>
      </dgm:t>
    </dgm:pt>
    <dgm:pt modelId="{F94F7844-745B-4CCF-A953-3F2F50A1D3B8}" type="parTrans" cxnId="{392176B5-5B46-4825-912D-AD4184E684CE}">
      <dgm:prSet/>
      <dgm:spPr/>
      <dgm:t>
        <a:bodyPr/>
        <a:lstStyle/>
        <a:p>
          <a:endParaRPr lang="en-US"/>
        </a:p>
      </dgm:t>
    </dgm:pt>
    <dgm:pt modelId="{02360C73-9E58-4954-93D4-FECAC5B53A78}" type="sibTrans" cxnId="{392176B5-5B46-4825-912D-AD4184E684CE}">
      <dgm:prSet/>
      <dgm:spPr/>
      <dgm:t>
        <a:bodyPr/>
        <a:lstStyle/>
        <a:p>
          <a:endParaRPr lang="en-US"/>
        </a:p>
      </dgm:t>
    </dgm:pt>
    <dgm:pt modelId="{AF672935-2EE4-4CA2-ABC4-35421D0D97DB}">
      <dgm:prSet/>
      <dgm:spPr/>
      <dgm:t>
        <a:bodyPr/>
        <a:lstStyle/>
        <a:p>
          <a:r>
            <a:rPr lang="en-US" b="1"/>
            <a:t>Not perfectly controlled</a:t>
          </a:r>
          <a:endParaRPr lang="en-US"/>
        </a:p>
      </dgm:t>
    </dgm:pt>
    <dgm:pt modelId="{A0B347ED-1FDB-41A5-9BEF-AF07FC919771}" type="parTrans" cxnId="{F6FCFD36-6C53-4994-A8D8-52094FBDB5BF}">
      <dgm:prSet/>
      <dgm:spPr/>
      <dgm:t>
        <a:bodyPr/>
        <a:lstStyle/>
        <a:p>
          <a:endParaRPr lang="en-US"/>
        </a:p>
      </dgm:t>
    </dgm:pt>
    <dgm:pt modelId="{5A06D8AD-7EC6-4A34-B4F7-256F15B2D3EF}" type="sibTrans" cxnId="{F6FCFD36-6C53-4994-A8D8-52094FBDB5BF}">
      <dgm:prSet/>
      <dgm:spPr/>
      <dgm:t>
        <a:bodyPr/>
        <a:lstStyle/>
        <a:p>
          <a:endParaRPr lang="en-US"/>
        </a:p>
      </dgm:t>
    </dgm:pt>
    <dgm:pt modelId="{711F1355-D913-43A9-9DBC-E1CC55F770C9}">
      <dgm:prSet/>
      <dgm:spPr/>
      <dgm:t>
        <a:bodyPr/>
        <a:lstStyle/>
        <a:p>
          <a:pPr rtl="0"/>
          <a:r>
            <a:rPr lang="en-US" b="1"/>
            <a:t>Other programs</a:t>
          </a:r>
          <a:r>
            <a:rPr lang="en-US" b="1">
              <a:latin typeface="Century Gothic" panose="020B0502020202020204"/>
            </a:rPr>
            <a:t> running on the computer may </a:t>
          </a:r>
          <a:r>
            <a:rPr lang="en-US" b="1"/>
            <a:t>affect results</a:t>
          </a:r>
          <a:endParaRPr lang="en-US"/>
        </a:p>
      </dgm:t>
    </dgm:pt>
    <dgm:pt modelId="{D5942BBF-AD58-4A1E-9697-AB83C099A743}" type="parTrans" cxnId="{596B3908-DD91-43EB-9A4D-38CCC0DC7BB9}">
      <dgm:prSet/>
      <dgm:spPr/>
      <dgm:t>
        <a:bodyPr/>
        <a:lstStyle/>
        <a:p>
          <a:endParaRPr lang="en-US"/>
        </a:p>
      </dgm:t>
    </dgm:pt>
    <dgm:pt modelId="{971A2F23-8B0E-40EB-8C68-15BF221A3838}" type="sibTrans" cxnId="{596B3908-DD91-43EB-9A4D-38CCC0DC7BB9}">
      <dgm:prSet/>
      <dgm:spPr/>
      <dgm:t>
        <a:bodyPr/>
        <a:lstStyle/>
        <a:p>
          <a:endParaRPr lang="en-US"/>
        </a:p>
      </dgm:t>
    </dgm:pt>
    <dgm:pt modelId="{8B0543A0-610E-4D87-ACDE-7886A710ECDB}">
      <dgm:prSet/>
      <dgm:spPr/>
      <dgm:t>
        <a:bodyPr/>
        <a:lstStyle/>
        <a:p>
          <a:r>
            <a:rPr lang="en-US" b="1"/>
            <a:t>Played 5 games per implementation in an attempt to reduce error</a:t>
          </a:r>
          <a:endParaRPr lang="en-US"/>
        </a:p>
      </dgm:t>
    </dgm:pt>
    <dgm:pt modelId="{6BC7A81E-B12E-49C3-A43E-FC07FED0BA4A}" type="parTrans" cxnId="{EC987011-A1A8-4749-B010-EE80D0EEF9E4}">
      <dgm:prSet/>
      <dgm:spPr/>
      <dgm:t>
        <a:bodyPr/>
        <a:lstStyle/>
        <a:p>
          <a:endParaRPr lang="en-US"/>
        </a:p>
      </dgm:t>
    </dgm:pt>
    <dgm:pt modelId="{B7558908-892D-43D9-8C27-CB0A75ABECA0}" type="sibTrans" cxnId="{EC987011-A1A8-4749-B010-EE80D0EEF9E4}">
      <dgm:prSet/>
      <dgm:spPr/>
      <dgm:t>
        <a:bodyPr/>
        <a:lstStyle/>
        <a:p>
          <a:endParaRPr lang="en-US"/>
        </a:p>
      </dgm:t>
    </dgm:pt>
    <dgm:pt modelId="{3D6CBCD8-CC1B-4EEE-B52B-70A943CE23E6}">
      <dgm:prSet/>
      <dgm:spPr/>
      <dgm:t>
        <a:bodyPr/>
        <a:lstStyle/>
        <a:p>
          <a:r>
            <a:rPr lang="en-US" b="1"/>
            <a:t>Inherent randomness in games</a:t>
          </a:r>
          <a:endParaRPr lang="en-US"/>
        </a:p>
      </dgm:t>
    </dgm:pt>
    <dgm:pt modelId="{20670074-3E2C-4835-85FC-79A68D9AD17F}" type="parTrans" cxnId="{6BC467A2-B4F9-4631-85A3-FBB55E9C5A7C}">
      <dgm:prSet/>
      <dgm:spPr/>
      <dgm:t>
        <a:bodyPr/>
        <a:lstStyle/>
        <a:p>
          <a:endParaRPr lang="en-US"/>
        </a:p>
      </dgm:t>
    </dgm:pt>
    <dgm:pt modelId="{428B7C2D-3C67-4CC4-8BD4-DC12FA4BB81F}" type="sibTrans" cxnId="{6BC467A2-B4F9-4631-85A3-FBB55E9C5A7C}">
      <dgm:prSet/>
      <dgm:spPr/>
      <dgm:t>
        <a:bodyPr/>
        <a:lstStyle/>
        <a:p>
          <a:endParaRPr lang="en-US"/>
        </a:p>
      </dgm:t>
    </dgm:pt>
    <dgm:pt modelId="{1C3440C9-21ED-4EDC-960D-C66AA416271B}">
      <dgm:prSet/>
      <dgm:spPr/>
      <dgm:t>
        <a:bodyPr/>
        <a:lstStyle/>
        <a:p>
          <a:pPr rtl="0"/>
          <a:r>
            <a:rPr lang="en-US" b="1"/>
            <a:t>Varying computation times per position</a:t>
          </a:r>
          <a:r>
            <a:rPr lang="en-US" b="1">
              <a:latin typeface="Century Gothic" panose="020B0502020202020204"/>
            </a:rPr>
            <a:t> due to changing number of possibilities</a:t>
          </a:r>
          <a:endParaRPr lang="en-US"/>
        </a:p>
      </dgm:t>
    </dgm:pt>
    <dgm:pt modelId="{3F1C64D7-43E9-445A-A2B3-383098FCF603}" type="parTrans" cxnId="{73071FA3-61C8-4EF3-8CF6-B59846B2A78C}">
      <dgm:prSet/>
      <dgm:spPr/>
      <dgm:t>
        <a:bodyPr/>
        <a:lstStyle/>
        <a:p>
          <a:endParaRPr lang="en-US"/>
        </a:p>
      </dgm:t>
    </dgm:pt>
    <dgm:pt modelId="{634964FF-8660-4E30-8C6A-C817BFCF72B9}" type="sibTrans" cxnId="{73071FA3-61C8-4EF3-8CF6-B59846B2A78C}">
      <dgm:prSet/>
      <dgm:spPr/>
      <dgm:t>
        <a:bodyPr/>
        <a:lstStyle/>
        <a:p>
          <a:endParaRPr lang="en-US"/>
        </a:p>
      </dgm:t>
    </dgm:pt>
    <dgm:pt modelId="{91B9BAD4-CA20-498F-8C1C-980B4E9C705E}">
      <dgm:prSet/>
      <dgm:spPr/>
      <dgm:t>
        <a:bodyPr/>
        <a:lstStyle/>
        <a:p>
          <a:pPr rtl="0"/>
          <a:r>
            <a:rPr lang="en-US" b="1"/>
            <a:t>Focused on initial 50 moves</a:t>
          </a:r>
          <a:r>
            <a:rPr lang="en-US" b="1">
              <a:latin typeface="Century Gothic" panose="020B0502020202020204"/>
            </a:rPr>
            <a:t>, </a:t>
          </a:r>
          <a:r>
            <a:rPr lang="en-US" b="1"/>
            <a:t>which are usually the most computationally demanding, to minimize the impact of randomness.</a:t>
          </a:r>
        </a:p>
      </dgm:t>
    </dgm:pt>
    <dgm:pt modelId="{6C07D368-4078-40DE-9060-4961F8F2F138}" type="parTrans" cxnId="{F2549DD0-9549-4CCC-949D-B847D43F3C7C}">
      <dgm:prSet/>
      <dgm:spPr/>
      <dgm:t>
        <a:bodyPr/>
        <a:lstStyle/>
        <a:p>
          <a:endParaRPr lang="en-US"/>
        </a:p>
      </dgm:t>
    </dgm:pt>
    <dgm:pt modelId="{9FCA3D7D-D8DB-404C-A232-339A45170C04}" type="sibTrans" cxnId="{F2549DD0-9549-4CCC-949D-B847D43F3C7C}">
      <dgm:prSet/>
      <dgm:spPr/>
      <dgm:t>
        <a:bodyPr/>
        <a:lstStyle/>
        <a:p>
          <a:endParaRPr lang="en-US"/>
        </a:p>
      </dgm:t>
    </dgm:pt>
    <dgm:pt modelId="{D67E0E80-E029-437D-9FD4-43C71837518A}">
      <dgm:prSet/>
      <dgm:spPr/>
      <dgm:t>
        <a:bodyPr/>
        <a:lstStyle/>
        <a:p>
          <a:r>
            <a:rPr lang="en-US" b="1"/>
            <a:t>Sequential vs. parallel exploration</a:t>
          </a:r>
          <a:endParaRPr lang="en-US"/>
        </a:p>
      </dgm:t>
    </dgm:pt>
    <dgm:pt modelId="{692A1632-71D5-4A28-9725-1751722E2428}" type="parTrans" cxnId="{5EED6CFC-C60F-4DF3-AF81-7A8DC8C58468}">
      <dgm:prSet/>
      <dgm:spPr/>
      <dgm:t>
        <a:bodyPr/>
        <a:lstStyle/>
        <a:p>
          <a:endParaRPr lang="en-US"/>
        </a:p>
      </dgm:t>
    </dgm:pt>
    <dgm:pt modelId="{0FFBA622-9980-4E00-B663-D0ACC106243E}" type="sibTrans" cxnId="{5EED6CFC-C60F-4DF3-AF81-7A8DC8C58468}">
      <dgm:prSet/>
      <dgm:spPr/>
      <dgm:t>
        <a:bodyPr/>
        <a:lstStyle/>
        <a:p>
          <a:endParaRPr lang="en-US"/>
        </a:p>
      </dgm:t>
    </dgm:pt>
    <dgm:pt modelId="{03943369-9AA0-41A7-BDE9-62AE7FD5967E}">
      <dgm:prSet/>
      <dgm:spPr/>
      <dgm:t>
        <a:bodyPr/>
        <a:lstStyle/>
        <a:p>
          <a:r>
            <a:rPr lang="en-US" b="1"/>
            <a:t>Sequential: consistent node exploration -&gt; given the same position, will choose same move every time</a:t>
          </a:r>
          <a:endParaRPr lang="en-US"/>
        </a:p>
      </dgm:t>
    </dgm:pt>
    <dgm:pt modelId="{993219C6-B257-4D09-9FF6-256E44322648}" type="parTrans" cxnId="{2C3532E1-3350-4C28-9495-A3AFBC820290}">
      <dgm:prSet/>
      <dgm:spPr/>
      <dgm:t>
        <a:bodyPr/>
        <a:lstStyle/>
        <a:p>
          <a:endParaRPr lang="en-US"/>
        </a:p>
      </dgm:t>
    </dgm:pt>
    <dgm:pt modelId="{45AFB8F5-0143-4307-9F5F-5F9A28B0829C}" type="sibTrans" cxnId="{2C3532E1-3350-4C28-9495-A3AFBC820290}">
      <dgm:prSet/>
      <dgm:spPr/>
      <dgm:t>
        <a:bodyPr/>
        <a:lstStyle/>
        <a:p>
          <a:endParaRPr lang="en-US"/>
        </a:p>
      </dgm:t>
    </dgm:pt>
    <dgm:pt modelId="{8D48FEC8-81E7-4363-98B9-36802235E62C}">
      <dgm:prSet/>
      <dgm:spPr/>
      <dgm:t>
        <a:bodyPr/>
        <a:lstStyle/>
        <a:p>
          <a:pPr rtl="0"/>
          <a:r>
            <a:rPr lang="en-US" b="1"/>
            <a:t>Parallel: Multiple threads evaluate nodes simultaneously, nodes may be explored in a different order each time -&gt; causing different pruning decisions and alternative moves being selected.</a:t>
          </a:r>
          <a:r>
            <a:rPr lang="en-US" b="1">
              <a:latin typeface="Century Gothic" panose="020B0502020202020204"/>
            </a:rPr>
            <a:t> </a:t>
          </a:r>
          <a:endParaRPr lang="en-US"/>
        </a:p>
      </dgm:t>
    </dgm:pt>
    <dgm:pt modelId="{0B50D955-6CC7-4652-ADFA-38D1E68F17DF}" type="parTrans" cxnId="{FC5BAC43-D354-4F01-9349-DF18D524A64B}">
      <dgm:prSet/>
      <dgm:spPr/>
      <dgm:t>
        <a:bodyPr/>
        <a:lstStyle/>
        <a:p>
          <a:endParaRPr lang="en-US"/>
        </a:p>
      </dgm:t>
    </dgm:pt>
    <dgm:pt modelId="{610B9F8D-FD4C-489C-905E-ED4E007E32BE}" type="sibTrans" cxnId="{FC5BAC43-D354-4F01-9349-DF18D524A64B}">
      <dgm:prSet/>
      <dgm:spPr/>
      <dgm:t>
        <a:bodyPr/>
        <a:lstStyle/>
        <a:p>
          <a:endParaRPr lang="en-US"/>
        </a:p>
      </dgm:t>
    </dgm:pt>
    <dgm:pt modelId="{A54630BA-7F90-4278-A7F9-5BE48D3A1816}">
      <dgm:prSet/>
      <dgm:spPr/>
      <dgm:t>
        <a:bodyPr/>
        <a:lstStyle/>
        <a:p>
          <a:r>
            <a:rPr lang="en-US" b="1"/>
            <a:t>Experiment depth</a:t>
          </a:r>
          <a:endParaRPr lang="en-US"/>
        </a:p>
      </dgm:t>
    </dgm:pt>
    <dgm:pt modelId="{763A38EF-2B98-4B90-B962-75D1FFD2C7D1}" type="parTrans" cxnId="{C240BAEE-118A-466F-AA6E-88E73FB74814}">
      <dgm:prSet/>
      <dgm:spPr/>
      <dgm:t>
        <a:bodyPr/>
        <a:lstStyle/>
        <a:p>
          <a:endParaRPr lang="en-US"/>
        </a:p>
      </dgm:t>
    </dgm:pt>
    <dgm:pt modelId="{F57382D6-7208-4E21-AF77-D0C5EB6474AD}" type="sibTrans" cxnId="{C240BAEE-118A-466F-AA6E-88E73FB74814}">
      <dgm:prSet/>
      <dgm:spPr/>
      <dgm:t>
        <a:bodyPr/>
        <a:lstStyle/>
        <a:p>
          <a:endParaRPr lang="en-US"/>
        </a:p>
      </dgm:t>
    </dgm:pt>
    <dgm:pt modelId="{3F03EC02-D0F8-4C48-BDA1-1C085B0003C5}">
      <dgm:prSet/>
      <dgm:spPr/>
      <dgm:t>
        <a:bodyPr/>
        <a:lstStyle/>
        <a:p>
          <a:r>
            <a:rPr lang="en-US" b="1"/>
            <a:t>Kept constant due to exponential growth of chess move trees</a:t>
          </a:r>
          <a:endParaRPr lang="en-US"/>
        </a:p>
      </dgm:t>
    </dgm:pt>
    <dgm:pt modelId="{8C0E19C2-70F2-4519-994F-291AB9FA0430}" type="parTrans" cxnId="{691E7096-35C5-4F8C-8905-D72D971D0BB4}">
      <dgm:prSet/>
      <dgm:spPr/>
      <dgm:t>
        <a:bodyPr/>
        <a:lstStyle/>
        <a:p>
          <a:endParaRPr lang="en-US"/>
        </a:p>
      </dgm:t>
    </dgm:pt>
    <dgm:pt modelId="{D0FE272E-DAEC-4E58-991C-B080E262467D}" type="sibTrans" cxnId="{691E7096-35C5-4F8C-8905-D72D971D0BB4}">
      <dgm:prSet/>
      <dgm:spPr/>
      <dgm:t>
        <a:bodyPr/>
        <a:lstStyle/>
        <a:p>
          <a:endParaRPr lang="en-US"/>
        </a:p>
      </dgm:t>
    </dgm:pt>
    <dgm:pt modelId="{9E380BC2-C231-45B3-B9D6-0EB664EA5EEB}">
      <dgm:prSet/>
      <dgm:spPr/>
      <dgm:t>
        <a:bodyPr/>
        <a:lstStyle/>
        <a:p>
          <a:r>
            <a:rPr lang="en-US" b="1"/>
            <a:t>Increasing depth made data collection impractical</a:t>
          </a:r>
          <a:endParaRPr lang="en-US"/>
        </a:p>
      </dgm:t>
    </dgm:pt>
    <dgm:pt modelId="{A4A017AE-39C1-4200-A19D-A2A81217F0C2}" type="parTrans" cxnId="{65F4F164-041D-48E8-89DE-EE21EBA46D2B}">
      <dgm:prSet/>
      <dgm:spPr/>
      <dgm:t>
        <a:bodyPr/>
        <a:lstStyle/>
        <a:p>
          <a:endParaRPr lang="en-US"/>
        </a:p>
      </dgm:t>
    </dgm:pt>
    <dgm:pt modelId="{49C90159-85FA-44C3-BFFA-5CAF0F2827DA}" type="sibTrans" cxnId="{65F4F164-041D-48E8-89DE-EE21EBA46D2B}">
      <dgm:prSet/>
      <dgm:spPr/>
      <dgm:t>
        <a:bodyPr/>
        <a:lstStyle/>
        <a:p>
          <a:endParaRPr lang="en-US"/>
        </a:p>
      </dgm:t>
    </dgm:pt>
    <dgm:pt modelId="{6CB9C1CF-8E6C-4CB0-88AB-484646D97F90}" type="pres">
      <dgm:prSet presAssocID="{3F83B079-F1EB-43B8-9A23-12CF1889D434}" presName="linear" presStyleCnt="0">
        <dgm:presLayoutVars>
          <dgm:animLvl val="lvl"/>
          <dgm:resizeHandles val="exact"/>
        </dgm:presLayoutVars>
      </dgm:prSet>
      <dgm:spPr/>
    </dgm:pt>
    <dgm:pt modelId="{365A1328-CFE8-4611-A4CA-1524708FC4AD}" type="pres">
      <dgm:prSet presAssocID="{70447031-5144-4153-AC89-886975765F8E}" presName="parentText" presStyleLbl="node1" presStyleIdx="0" presStyleCnt="4">
        <dgm:presLayoutVars>
          <dgm:chMax val="0"/>
          <dgm:bulletEnabled val="1"/>
        </dgm:presLayoutVars>
      </dgm:prSet>
      <dgm:spPr/>
    </dgm:pt>
    <dgm:pt modelId="{A8CA1E61-A2A6-4ECB-A5A5-D2D8D07B1871}" type="pres">
      <dgm:prSet presAssocID="{70447031-5144-4153-AC89-886975765F8E}" presName="childText" presStyleLbl="revTx" presStyleIdx="0" presStyleCnt="4">
        <dgm:presLayoutVars>
          <dgm:bulletEnabled val="1"/>
        </dgm:presLayoutVars>
      </dgm:prSet>
      <dgm:spPr/>
    </dgm:pt>
    <dgm:pt modelId="{DB9B550C-5958-477E-98CC-75E457659754}" type="pres">
      <dgm:prSet presAssocID="{3D6CBCD8-CC1B-4EEE-B52B-70A943CE23E6}" presName="parentText" presStyleLbl="node1" presStyleIdx="1" presStyleCnt="4">
        <dgm:presLayoutVars>
          <dgm:chMax val="0"/>
          <dgm:bulletEnabled val="1"/>
        </dgm:presLayoutVars>
      </dgm:prSet>
      <dgm:spPr/>
    </dgm:pt>
    <dgm:pt modelId="{5AB1510E-6EAB-4D29-856C-C5DEFD32C631}" type="pres">
      <dgm:prSet presAssocID="{3D6CBCD8-CC1B-4EEE-B52B-70A943CE23E6}" presName="childText" presStyleLbl="revTx" presStyleIdx="1" presStyleCnt="4">
        <dgm:presLayoutVars>
          <dgm:bulletEnabled val="1"/>
        </dgm:presLayoutVars>
      </dgm:prSet>
      <dgm:spPr/>
    </dgm:pt>
    <dgm:pt modelId="{AD23C86B-0467-4349-B5FF-E38AA2F20721}" type="pres">
      <dgm:prSet presAssocID="{D67E0E80-E029-437D-9FD4-43C71837518A}" presName="parentText" presStyleLbl="node1" presStyleIdx="2" presStyleCnt="4">
        <dgm:presLayoutVars>
          <dgm:chMax val="0"/>
          <dgm:bulletEnabled val="1"/>
        </dgm:presLayoutVars>
      </dgm:prSet>
      <dgm:spPr/>
    </dgm:pt>
    <dgm:pt modelId="{19DDC4EB-2CF2-49AF-8514-DE411BACD6D9}" type="pres">
      <dgm:prSet presAssocID="{D67E0E80-E029-437D-9FD4-43C71837518A}" presName="childText" presStyleLbl="revTx" presStyleIdx="2" presStyleCnt="4">
        <dgm:presLayoutVars>
          <dgm:bulletEnabled val="1"/>
        </dgm:presLayoutVars>
      </dgm:prSet>
      <dgm:spPr/>
    </dgm:pt>
    <dgm:pt modelId="{19B23F20-30B1-4EA0-A971-00B544078BE1}" type="pres">
      <dgm:prSet presAssocID="{A54630BA-7F90-4278-A7F9-5BE48D3A1816}" presName="parentText" presStyleLbl="node1" presStyleIdx="3" presStyleCnt="4">
        <dgm:presLayoutVars>
          <dgm:chMax val="0"/>
          <dgm:bulletEnabled val="1"/>
        </dgm:presLayoutVars>
      </dgm:prSet>
      <dgm:spPr/>
    </dgm:pt>
    <dgm:pt modelId="{90A2368B-9001-45C3-9ED1-4C12AF694688}" type="pres">
      <dgm:prSet presAssocID="{A54630BA-7F90-4278-A7F9-5BE48D3A1816}" presName="childText" presStyleLbl="revTx" presStyleIdx="3" presStyleCnt="4">
        <dgm:presLayoutVars>
          <dgm:bulletEnabled val="1"/>
        </dgm:presLayoutVars>
      </dgm:prSet>
      <dgm:spPr/>
    </dgm:pt>
  </dgm:ptLst>
  <dgm:cxnLst>
    <dgm:cxn modelId="{596B3908-DD91-43EB-9A4D-38CCC0DC7BB9}" srcId="{70447031-5144-4153-AC89-886975765F8E}" destId="{711F1355-D913-43A9-9DBC-E1CC55F770C9}" srcOrd="1" destOrd="0" parTransId="{D5942BBF-AD58-4A1E-9697-AB83C099A743}" sibTransId="{971A2F23-8B0E-40EB-8C68-15BF221A3838}"/>
    <dgm:cxn modelId="{AAF0CC09-1341-4D10-A961-073074479574}" type="presOf" srcId="{70447031-5144-4153-AC89-886975765F8E}" destId="{365A1328-CFE8-4611-A4CA-1524708FC4AD}" srcOrd="0" destOrd="0" presId="urn:microsoft.com/office/officeart/2005/8/layout/vList2"/>
    <dgm:cxn modelId="{5547F309-5BEA-42C6-BD89-512730B9946F}" type="presOf" srcId="{1C3440C9-21ED-4EDC-960D-C66AA416271B}" destId="{5AB1510E-6EAB-4D29-856C-C5DEFD32C631}" srcOrd="0" destOrd="0" presId="urn:microsoft.com/office/officeart/2005/8/layout/vList2"/>
    <dgm:cxn modelId="{D55CF00B-41B6-450E-9491-DBBDA0BE351D}" type="presOf" srcId="{91B9BAD4-CA20-498F-8C1C-980B4E9C705E}" destId="{5AB1510E-6EAB-4D29-856C-C5DEFD32C631}" srcOrd="0" destOrd="1" presId="urn:microsoft.com/office/officeart/2005/8/layout/vList2"/>
    <dgm:cxn modelId="{679C8C0E-42C1-4B9D-9AC7-3799E690C142}" type="presOf" srcId="{711F1355-D913-43A9-9DBC-E1CC55F770C9}" destId="{A8CA1E61-A2A6-4ECB-A5A5-D2D8D07B1871}" srcOrd="0" destOrd="1" presId="urn:microsoft.com/office/officeart/2005/8/layout/vList2"/>
    <dgm:cxn modelId="{EC987011-A1A8-4749-B010-EE80D0EEF9E4}" srcId="{70447031-5144-4153-AC89-886975765F8E}" destId="{8B0543A0-610E-4D87-ACDE-7886A710ECDB}" srcOrd="2" destOrd="0" parTransId="{6BC7A81E-B12E-49C3-A43E-FC07FED0BA4A}" sibTransId="{B7558908-892D-43D9-8C27-CB0A75ABECA0}"/>
    <dgm:cxn modelId="{F6FCFD36-6C53-4994-A8D8-52094FBDB5BF}" srcId="{70447031-5144-4153-AC89-886975765F8E}" destId="{AF672935-2EE4-4CA2-ABC4-35421D0D97DB}" srcOrd="0" destOrd="0" parTransId="{A0B347ED-1FDB-41A5-9BEF-AF07FC919771}" sibTransId="{5A06D8AD-7EC6-4A34-B4F7-256F15B2D3EF}"/>
    <dgm:cxn modelId="{0ED2E45E-3E4D-4EA5-AB4C-4BDB51056BD9}" type="presOf" srcId="{A54630BA-7F90-4278-A7F9-5BE48D3A1816}" destId="{19B23F20-30B1-4EA0-A971-00B544078BE1}" srcOrd="0" destOrd="0" presId="urn:microsoft.com/office/officeart/2005/8/layout/vList2"/>
    <dgm:cxn modelId="{CF3D055F-3EB4-42B9-B839-01AE4B4286C4}" type="presOf" srcId="{9E380BC2-C231-45B3-B9D6-0EB664EA5EEB}" destId="{90A2368B-9001-45C3-9ED1-4C12AF694688}" srcOrd="0" destOrd="1" presId="urn:microsoft.com/office/officeart/2005/8/layout/vList2"/>
    <dgm:cxn modelId="{FC5BAC43-D354-4F01-9349-DF18D524A64B}" srcId="{D67E0E80-E029-437D-9FD4-43C71837518A}" destId="{8D48FEC8-81E7-4363-98B9-36802235E62C}" srcOrd="1" destOrd="0" parTransId="{0B50D955-6CC7-4652-ADFA-38D1E68F17DF}" sibTransId="{610B9F8D-FD4C-489C-905E-ED4E007E32BE}"/>
    <dgm:cxn modelId="{65F4F164-041D-48E8-89DE-EE21EBA46D2B}" srcId="{A54630BA-7F90-4278-A7F9-5BE48D3A1816}" destId="{9E380BC2-C231-45B3-B9D6-0EB664EA5EEB}" srcOrd="1" destOrd="0" parTransId="{A4A017AE-39C1-4200-A19D-A2A81217F0C2}" sibTransId="{49C90159-85FA-44C3-BFFA-5CAF0F2827DA}"/>
    <dgm:cxn modelId="{367C1D79-8EC0-4825-A4B2-5E437A91E68D}" type="presOf" srcId="{AF672935-2EE4-4CA2-ABC4-35421D0D97DB}" destId="{A8CA1E61-A2A6-4ECB-A5A5-D2D8D07B1871}" srcOrd="0" destOrd="0" presId="urn:microsoft.com/office/officeart/2005/8/layout/vList2"/>
    <dgm:cxn modelId="{F56A8B5A-A775-4737-B7FD-D1D57FE25A95}" type="presOf" srcId="{03943369-9AA0-41A7-BDE9-62AE7FD5967E}" destId="{19DDC4EB-2CF2-49AF-8514-DE411BACD6D9}" srcOrd="0" destOrd="0" presId="urn:microsoft.com/office/officeart/2005/8/layout/vList2"/>
    <dgm:cxn modelId="{691E7096-35C5-4F8C-8905-D72D971D0BB4}" srcId="{A54630BA-7F90-4278-A7F9-5BE48D3A1816}" destId="{3F03EC02-D0F8-4C48-BDA1-1C085B0003C5}" srcOrd="0" destOrd="0" parTransId="{8C0E19C2-70F2-4519-994F-291AB9FA0430}" sibTransId="{D0FE272E-DAEC-4E58-991C-B080E262467D}"/>
    <dgm:cxn modelId="{6BC467A2-B4F9-4631-85A3-FBB55E9C5A7C}" srcId="{3F83B079-F1EB-43B8-9A23-12CF1889D434}" destId="{3D6CBCD8-CC1B-4EEE-B52B-70A943CE23E6}" srcOrd="1" destOrd="0" parTransId="{20670074-3E2C-4835-85FC-79A68D9AD17F}" sibTransId="{428B7C2D-3C67-4CC4-8BD4-DC12FA4BB81F}"/>
    <dgm:cxn modelId="{73071FA3-61C8-4EF3-8CF6-B59846B2A78C}" srcId="{3D6CBCD8-CC1B-4EEE-B52B-70A943CE23E6}" destId="{1C3440C9-21ED-4EDC-960D-C66AA416271B}" srcOrd="0" destOrd="0" parTransId="{3F1C64D7-43E9-445A-A2B3-383098FCF603}" sibTransId="{634964FF-8660-4E30-8C6A-C817BFCF72B9}"/>
    <dgm:cxn modelId="{BB7329A5-FCC2-4B4C-8005-3D2D5D75DF85}" type="presOf" srcId="{3D6CBCD8-CC1B-4EEE-B52B-70A943CE23E6}" destId="{DB9B550C-5958-477E-98CC-75E457659754}" srcOrd="0" destOrd="0" presId="urn:microsoft.com/office/officeart/2005/8/layout/vList2"/>
    <dgm:cxn modelId="{A80F90B0-9305-49EF-9881-3CFF73E0F8DA}" type="presOf" srcId="{3F03EC02-D0F8-4C48-BDA1-1C085B0003C5}" destId="{90A2368B-9001-45C3-9ED1-4C12AF694688}" srcOrd="0" destOrd="0" presId="urn:microsoft.com/office/officeart/2005/8/layout/vList2"/>
    <dgm:cxn modelId="{392176B5-5B46-4825-912D-AD4184E684CE}" srcId="{3F83B079-F1EB-43B8-9A23-12CF1889D434}" destId="{70447031-5144-4153-AC89-886975765F8E}" srcOrd="0" destOrd="0" parTransId="{F94F7844-745B-4CCF-A953-3F2F50A1D3B8}" sibTransId="{02360C73-9E58-4954-93D4-FECAC5B53A78}"/>
    <dgm:cxn modelId="{F2549DD0-9549-4CCC-949D-B847D43F3C7C}" srcId="{3D6CBCD8-CC1B-4EEE-B52B-70A943CE23E6}" destId="{91B9BAD4-CA20-498F-8C1C-980B4E9C705E}" srcOrd="1" destOrd="0" parTransId="{6C07D368-4078-40DE-9060-4961F8F2F138}" sibTransId="{9FCA3D7D-D8DB-404C-A232-339A45170C04}"/>
    <dgm:cxn modelId="{2C3532E1-3350-4C28-9495-A3AFBC820290}" srcId="{D67E0E80-E029-437D-9FD4-43C71837518A}" destId="{03943369-9AA0-41A7-BDE9-62AE7FD5967E}" srcOrd="0" destOrd="0" parTransId="{993219C6-B257-4D09-9FF6-256E44322648}" sibTransId="{45AFB8F5-0143-4307-9F5F-5F9A28B0829C}"/>
    <dgm:cxn modelId="{7096E2EC-56A3-4D44-BBF1-25AEC0E2B978}" type="presOf" srcId="{D67E0E80-E029-437D-9FD4-43C71837518A}" destId="{AD23C86B-0467-4349-B5FF-E38AA2F20721}" srcOrd="0" destOrd="0" presId="urn:microsoft.com/office/officeart/2005/8/layout/vList2"/>
    <dgm:cxn modelId="{10E618EE-2592-41B1-A34D-074A8E91AE51}" type="presOf" srcId="{8D48FEC8-81E7-4363-98B9-36802235E62C}" destId="{19DDC4EB-2CF2-49AF-8514-DE411BACD6D9}" srcOrd="0" destOrd="1" presId="urn:microsoft.com/office/officeart/2005/8/layout/vList2"/>
    <dgm:cxn modelId="{C240BAEE-118A-466F-AA6E-88E73FB74814}" srcId="{3F83B079-F1EB-43B8-9A23-12CF1889D434}" destId="{A54630BA-7F90-4278-A7F9-5BE48D3A1816}" srcOrd="3" destOrd="0" parTransId="{763A38EF-2B98-4B90-B962-75D1FFD2C7D1}" sibTransId="{F57382D6-7208-4E21-AF77-D0C5EB6474AD}"/>
    <dgm:cxn modelId="{657315F1-22C1-43AC-A687-B3C26D5D6426}" type="presOf" srcId="{3F83B079-F1EB-43B8-9A23-12CF1889D434}" destId="{6CB9C1CF-8E6C-4CB0-88AB-484646D97F90}" srcOrd="0" destOrd="0" presId="urn:microsoft.com/office/officeart/2005/8/layout/vList2"/>
    <dgm:cxn modelId="{06F368FB-A541-4CE1-92B9-78C732EC8843}" type="presOf" srcId="{8B0543A0-610E-4D87-ACDE-7886A710ECDB}" destId="{A8CA1E61-A2A6-4ECB-A5A5-D2D8D07B1871}" srcOrd="0" destOrd="2" presId="urn:microsoft.com/office/officeart/2005/8/layout/vList2"/>
    <dgm:cxn modelId="{5EED6CFC-C60F-4DF3-AF81-7A8DC8C58468}" srcId="{3F83B079-F1EB-43B8-9A23-12CF1889D434}" destId="{D67E0E80-E029-437D-9FD4-43C71837518A}" srcOrd="2" destOrd="0" parTransId="{692A1632-71D5-4A28-9725-1751722E2428}" sibTransId="{0FFBA622-9980-4E00-B663-D0ACC106243E}"/>
    <dgm:cxn modelId="{1BB15C06-CDD8-4733-A645-C2EA88FCA8C3}" type="presParOf" srcId="{6CB9C1CF-8E6C-4CB0-88AB-484646D97F90}" destId="{365A1328-CFE8-4611-A4CA-1524708FC4AD}" srcOrd="0" destOrd="0" presId="urn:microsoft.com/office/officeart/2005/8/layout/vList2"/>
    <dgm:cxn modelId="{2BEA9B03-E29D-47F8-8EE3-29D2AC784FA6}" type="presParOf" srcId="{6CB9C1CF-8E6C-4CB0-88AB-484646D97F90}" destId="{A8CA1E61-A2A6-4ECB-A5A5-D2D8D07B1871}" srcOrd="1" destOrd="0" presId="urn:microsoft.com/office/officeart/2005/8/layout/vList2"/>
    <dgm:cxn modelId="{609D43B5-0928-48FB-8059-8C293DBC0244}" type="presParOf" srcId="{6CB9C1CF-8E6C-4CB0-88AB-484646D97F90}" destId="{DB9B550C-5958-477E-98CC-75E457659754}" srcOrd="2" destOrd="0" presId="urn:microsoft.com/office/officeart/2005/8/layout/vList2"/>
    <dgm:cxn modelId="{2E139A3E-89CB-4B40-8B5C-245C38A3AA82}" type="presParOf" srcId="{6CB9C1CF-8E6C-4CB0-88AB-484646D97F90}" destId="{5AB1510E-6EAB-4D29-856C-C5DEFD32C631}" srcOrd="3" destOrd="0" presId="urn:microsoft.com/office/officeart/2005/8/layout/vList2"/>
    <dgm:cxn modelId="{229D6C84-68CE-4201-A4A9-B35694599BCE}" type="presParOf" srcId="{6CB9C1CF-8E6C-4CB0-88AB-484646D97F90}" destId="{AD23C86B-0467-4349-B5FF-E38AA2F20721}" srcOrd="4" destOrd="0" presId="urn:microsoft.com/office/officeart/2005/8/layout/vList2"/>
    <dgm:cxn modelId="{94093580-4990-4F85-88F7-B794C6A57512}" type="presParOf" srcId="{6CB9C1CF-8E6C-4CB0-88AB-484646D97F90}" destId="{19DDC4EB-2CF2-49AF-8514-DE411BACD6D9}" srcOrd="5" destOrd="0" presId="urn:microsoft.com/office/officeart/2005/8/layout/vList2"/>
    <dgm:cxn modelId="{C0FCA9AF-D132-4C2E-9891-092AA3928FBE}" type="presParOf" srcId="{6CB9C1CF-8E6C-4CB0-88AB-484646D97F90}" destId="{19B23F20-30B1-4EA0-A971-00B544078BE1}" srcOrd="6" destOrd="0" presId="urn:microsoft.com/office/officeart/2005/8/layout/vList2"/>
    <dgm:cxn modelId="{06B982E3-4D7C-4C5F-807F-CC0AB66368E6}" type="presParOf" srcId="{6CB9C1CF-8E6C-4CB0-88AB-484646D97F90}" destId="{90A2368B-9001-45C3-9ED1-4C12AF694688}"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C335F-3322-4D9F-8595-BFF443011EE3}">
      <dsp:nvSpPr>
        <dsp:cNvPr id="0" name=""/>
        <dsp:cNvSpPr/>
      </dsp:nvSpPr>
      <dsp:spPr>
        <a:xfrm>
          <a:off x="0" y="1523099"/>
          <a:ext cx="7915275" cy="999318"/>
        </a:xfrm>
        <a:prstGeom prst="rec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a:t>Features of existing code : </a:t>
          </a:r>
          <a:endParaRPr lang="en-US" sz="1900" kern="1200"/>
        </a:p>
      </dsp:txBody>
      <dsp:txXfrm>
        <a:off x="0" y="1523099"/>
        <a:ext cx="7915275" cy="539631"/>
      </dsp:txXfrm>
    </dsp:sp>
    <dsp:sp modelId="{9326FBC2-3740-436C-BC22-89087CBF6EE8}">
      <dsp:nvSpPr>
        <dsp:cNvPr id="0" name=""/>
        <dsp:cNvSpPr/>
      </dsp:nvSpPr>
      <dsp:spPr>
        <a:xfrm>
          <a:off x="3864" y="2042745"/>
          <a:ext cx="1317924" cy="459686"/>
        </a:xfrm>
        <a:prstGeom prst="rect">
          <a:avLst/>
        </a:prstGeom>
        <a:solidFill>
          <a:schemeClr val="accent5">
            <a:alpha val="90000"/>
            <a:tint val="40000"/>
            <a:hueOff val="0"/>
            <a:satOff val="0"/>
            <a:lumOff val="0"/>
            <a:alphaOff val="0"/>
          </a:schemeClr>
        </a:solidFill>
        <a:ln w="9525" cap="rnd"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784" tIns="8890" rIns="49784" bIns="8890" numCol="1" spcCol="1270" anchor="ctr" anchorCtr="0">
          <a:noAutofit/>
        </a:bodyPr>
        <a:lstStyle/>
        <a:p>
          <a:pPr marL="0" lvl="0" indent="0" algn="ctr" defTabSz="311150">
            <a:lnSpc>
              <a:spcPct val="90000"/>
            </a:lnSpc>
            <a:spcBef>
              <a:spcPct val="0"/>
            </a:spcBef>
            <a:spcAft>
              <a:spcPct val="35000"/>
            </a:spcAft>
            <a:buNone/>
          </a:pPr>
          <a:r>
            <a:rPr lang="en-US" sz="700" b="1" i="0" kern="1200"/>
            <a:t>Board evaluator that assesses positions based on a given criteria and point system</a:t>
          </a:r>
          <a:endParaRPr lang="en-US" sz="700" kern="1200"/>
        </a:p>
      </dsp:txBody>
      <dsp:txXfrm>
        <a:off x="3864" y="2042745"/>
        <a:ext cx="1317924" cy="459686"/>
      </dsp:txXfrm>
    </dsp:sp>
    <dsp:sp modelId="{2CFE0937-CBF2-4923-8866-79015DF4E061}">
      <dsp:nvSpPr>
        <dsp:cNvPr id="0" name=""/>
        <dsp:cNvSpPr/>
      </dsp:nvSpPr>
      <dsp:spPr>
        <a:xfrm>
          <a:off x="1321789" y="2042745"/>
          <a:ext cx="1317924" cy="459686"/>
        </a:xfrm>
        <a:prstGeom prst="rect">
          <a:avLst/>
        </a:prstGeom>
        <a:solidFill>
          <a:schemeClr val="accent5">
            <a:alpha val="90000"/>
            <a:tint val="40000"/>
            <a:hueOff val="0"/>
            <a:satOff val="0"/>
            <a:lumOff val="0"/>
            <a:alphaOff val="0"/>
          </a:schemeClr>
        </a:solidFill>
        <a:ln w="9525" cap="rnd"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784" tIns="8890" rIns="49784" bIns="8890" numCol="1" spcCol="1270" anchor="ctr" anchorCtr="0">
          <a:noAutofit/>
        </a:bodyPr>
        <a:lstStyle/>
        <a:p>
          <a:pPr marL="0" lvl="0" indent="0" algn="ctr" defTabSz="311150">
            <a:lnSpc>
              <a:spcPct val="90000"/>
            </a:lnSpc>
            <a:spcBef>
              <a:spcPct val="0"/>
            </a:spcBef>
            <a:spcAft>
              <a:spcPct val="35000"/>
            </a:spcAft>
            <a:buNone/>
          </a:pPr>
          <a:r>
            <a:rPr lang="en-US" sz="700" b="1" i="0" kern="1200"/>
            <a:t>Move Ordering for sorting moves by threat and attack status. (best first search) </a:t>
          </a:r>
          <a:endParaRPr lang="en-US" sz="700" kern="1200"/>
        </a:p>
      </dsp:txBody>
      <dsp:txXfrm>
        <a:off x="1321789" y="2042745"/>
        <a:ext cx="1317924" cy="459686"/>
      </dsp:txXfrm>
    </dsp:sp>
    <dsp:sp modelId="{1A6083DB-402E-49CF-8F74-3688F7AD0143}">
      <dsp:nvSpPr>
        <dsp:cNvPr id="0" name=""/>
        <dsp:cNvSpPr/>
      </dsp:nvSpPr>
      <dsp:spPr>
        <a:xfrm>
          <a:off x="2639713" y="2042745"/>
          <a:ext cx="1317924" cy="459686"/>
        </a:xfrm>
        <a:prstGeom prst="rect">
          <a:avLst/>
        </a:prstGeom>
        <a:solidFill>
          <a:schemeClr val="accent5">
            <a:alpha val="90000"/>
            <a:tint val="40000"/>
            <a:hueOff val="0"/>
            <a:satOff val="0"/>
            <a:lumOff val="0"/>
            <a:alphaOff val="0"/>
          </a:schemeClr>
        </a:solidFill>
        <a:ln w="9525" cap="rnd"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784" tIns="8890" rIns="49784" bIns="8890" numCol="1" spcCol="1270" anchor="ctr" anchorCtr="0">
          <a:noAutofit/>
        </a:bodyPr>
        <a:lstStyle/>
        <a:p>
          <a:pPr marL="0" lvl="0" indent="0" algn="ctr" defTabSz="311150">
            <a:lnSpc>
              <a:spcPct val="90000"/>
            </a:lnSpc>
            <a:spcBef>
              <a:spcPct val="0"/>
            </a:spcBef>
            <a:spcAft>
              <a:spcPct val="35000"/>
            </a:spcAft>
            <a:buNone/>
          </a:pPr>
          <a:r>
            <a:rPr lang="en-US" sz="700" b="1" i="0" kern="1200"/>
            <a:t>Takes in a chess position and returns best move for current player</a:t>
          </a:r>
          <a:endParaRPr lang="en-US" sz="700" kern="1200"/>
        </a:p>
      </dsp:txBody>
      <dsp:txXfrm>
        <a:off x="2639713" y="2042745"/>
        <a:ext cx="1317924" cy="459686"/>
      </dsp:txXfrm>
    </dsp:sp>
    <dsp:sp modelId="{58588515-5A90-45E1-AF2A-D727B2ACD1F1}">
      <dsp:nvSpPr>
        <dsp:cNvPr id="0" name=""/>
        <dsp:cNvSpPr/>
      </dsp:nvSpPr>
      <dsp:spPr>
        <a:xfrm>
          <a:off x="3957637" y="2042745"/>
          <a:ext cx="1317924" cy="459686"/>
        </a:xfrm>
        <a:prstGeom prst="rect">
          <a:avLst/>
        </a:prstGeom>
        <a:solidFill>
          <a:schemeClr val="accent5">
            <a:alpha val="90000"/>
            <a:tint val="40000"/>
            <a:hueOff val="0"/>
            <a:satOff val="0"/>
            <a:lumOff val="0"/>
            <a:alphaOff val="0"/>
          </a:schemeClr>
        </a:solidFill>
        <a:ln w="9525" cap="rnd"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784" tIns="8890" rIns="49784" bIns="8890" numCol="1" spcCol="1270" anchor="ctr" anchorCtr="0">
          <a:noAutofit/>
        </a:bodyPr>
        <a:lstStyle/>
        <a:p>
          <a:pPr marL="0" lvl="0" indent="0" algn="ctr" defTabSz="311150">
            <a:lnSpc>
              <a:spcPct val="90000"/>
            </a:lnSpc>
            <a:spcBef>
              <a:spcPct val="0"/>
            </a:spcBef>
            <a:spcAft>
              <a:spcPct val="35000"/>
            </a:spcAft>
            <a:buNone/>
          </a:pPr>
          <a:r>
            <a:rPr lang="en-US" sz="700" b="1" i="0" kern="1200"/>
            <a:t>Iterates over legal moves and traverses game tree</a:t>
          </a:r>
          <a:endParaRPr lang="en-US" sz="700" kern="1200"/>
        </a:p>
      </dsp:txBody>
      <dsp:txXfrm>
        <a:off x="3957637" y="2042745"/>
        <a:ext cx="1317924" cy="459686"/>
      </dsp:txXfrm>
    </dsp:sp>
    <dsp:sp modelId="{6C2B9A3A-2A31-4784-AF1E-5E8EE1C23789}">
      <dsp:nvSpPr>
        <dsp:cNvPr id="0" name=""/>
        <dsp:cNvSpPr/>
      </dsp:nvSpPr>
      <dsp:spPr>
        <a:xfrm>
          <a:off x="5275561" y="2042745"/>
          <a:ext cx="1317924" cy="459686"/>
        </a:xfrm>
        <a:prstGeom prst="rect">
          <a:avLst/>
        </a:prstGeom>
        <a:solidFill>
          <a:schemeClr val="accent5">
            <a:alpha val="90000"/>
            <a:tint val="40000"/>
            <a:hueOff val="0"/>
            <a:satOff val="0"/>
            <a:lumOff val="0"/>
            <a:alphaOff val="0"/>
          </a:schemeClr>
        </a:solidFill>
        <a:ln w="9525" cap="rnd"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784" tIns="8890" rIns="49784" bIns="8890" numCol="1" spcCol="1270" anchor="ctr" anchorCtr="0">
          <a:noAutofit/>
        </a:bodyPr>
        <a:lstStyle/>
        <a:p>
          <a:pPr marL="0" lvl="0" indent="0" algn="ctr" defTabSz="311150">
            <a:lnSpc>
              <a:spcPct val="90000"/>
            </a:lnSpc>
            <a:spcBef>
              <a:spcPct val="0"/>
            </a:spcBef>
            <a:spcAft>
              <a:spcPct val="35000"/>
            </a:spcAft>
            <a:buNone/>
          </a:pPr>
          <a:r>
            <a:rPr lang="en-US" sz="700" b="1" i="0" kern="1200"/>
            <a:t>Utilizes Max and min helper methods to implement Alpha-Beta pruning</a:t>
          </a:r>
          <a:endParaRPr lang="en-US" sz="700" kern="1200"/>
        </a:p>
      </dsp:txBody>
      <dsp:txXfrm>
        <a:off x="5275561" y="2042745"/>
        <a:ext cx="1317924" cy="459686"/>
      </dsp:txXfrm>
    </dsp:sp>
    <dsp:sp modelId="{5D907D4A-9E9D-457E-BC2C-2CDD491C4961}">
      <dsp:nvSpPr>
        <dsp:cNvPr id="0" name=""/>
        <dsp:cNvSpPr/>
      </dsp:nvSpPr>
      <dsp:spPr>
        <a:xfrm>
          <a:off x="6593485" y="2042745"/>
          <a:ext cx="1317924" cy="459686"/>
        </a:xfrm>
        <a:prstGeom prst="rect">
          <a:avLst/>
        </a:prstGeom>
        <a:solidFill>
          <a:schemeClr val="accent5">
            <a:alpha val="90000"/>
            <a:tint val="40000"/>
            <a:hueOff val="0"/>
            <a:satOff val="0"/>
            <a:lumOff val="0"/>
            <a:alphaOff val="0"/>
          </a:schemeClr>
        </a:solidFill>
        <a:ln w="9525" cap="rnd"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784" tIns="8890" rIns="49784" bIns="8890" numCol="1" spcCol="1270" anchor="ctr" anchorCtr="0">
          <a:noAutofit/>
        </a:bodyPr>
        <a:lstStyle/>
        <a:p>
          <a:pPr marL="0" lvl="0" indent="0" algn="ctr" defTabSz="311150">
            <a:lnSpc>
              <a:spcPct val="90000"/>
            </a:lnSpc>
            <a:spcBef>
              <a:spcPct val="0"/>
            </a:spcBef>
            <a:spcAft>
              <a:spcPct val="35000"/>
            </a:spcAft>
            <a:buNone/>
          </a:pPr>
          <a:r>
            <a:rPr lang="en-US" sz="700" b="1" i="0" kern="1200"/>
            <a:t>Calculates execution time for each move</a:t>
          </a:r>
          <a:endParaRPr lang="en-US" sz="700" kern="1200"/>
        </a:p>
      </dsp:txBody>
      <dsp:txXfrm>
        <a:off x="6593485" y="2042745"/>
        <a:ext cx="1317924" cy="459686"/>
      </dsp:txXfrm>
    </dsp:sp>
    <dsp:sp modelId="{D908165C-9EF8-4042-A49B-A881FB372E83}">
      <dsp:nvSpPr>
        <dsp:cNvPr id="0" name=""/>
        <dsp:cNvSpPr/>
      </dsp:nvSpPr>
      <dsp:spPr>
        <a:xfrm rot="10800000">
          <a:off x="0" y="1137"/>
          <a:ext cx="7915275" cy="1536951"/>
        </a:xfrm>
        <a:prstGeom prst="upArrowCallou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i="0" kern="1200"/>
            <a:t>Built onto open-source Java chess game &amp; engine that used a sequential Alpha-Beta for its AI</a:t>
          </a:r>
          <a:endParaRPr lang="en-US" sz="1900" kern="1200"/>
        </a:p>
      </dsp:txBody>
      <dsp:txXfrm rot="10800000">
        <a:off x="0" y="1137"/>
        <a:ext cx="7915275" cy="9986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A1328-CFE8-4611-A4CA-1524708FC4AD}">
      <dsp:nvSpPr>
        <dsp:cNvPr id="0" name=""/>
        <dsp:cNvSpPr/>
      </dsp:nvSpPr>
      <dsp:spPr>
        <a:xfrm>
          <a:off x="0" y="29564"/>
          <a:ext cx="852060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Testing environment</a:t>
          </a:r>
          <a:endParaRPr lang="en-US" sz="1400" kern="1200"/>
        </a:p>
      </dsp:txBody>
      <dsp:txXfrm>
        <a:off x="16392" y="45956"/>
        <a:ext cx="8487816" cy="303006"/>
      </dsp:txXfrm>
    </dsp:sp>
    <dsp:sp modelId="{A8CA1E61-A2A6-4ECB-A5A5-D2D8D07B1871}">
      <dsp:nvSpPr>
        <dsp:cNvPr id="0" name=""/>
        <dsp:cNvSpPr/>
      </dsp:nvSpPr>
      <dsp:spPr>
        <a:xfrm>
          <a:off x="0" y="365355"/>
          <a:ext cx="8520600" cy="56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Not perfectly controlled</a:t>
          </a:r>
          <a:endParaRPr lang="en-US" sz="1100" kern="1200"/>
        </a:p>
        <a:p>
          <a:pPr marL="57150" lvl="1" indent="-57150" algn="l" defTabSz="488950" rtl="0">
            <a:lnSpc>
              <a:spcPct val="90000"/>
            </a:lnSpc>
            <a:spcBef>
              <a:spcPct val="0"/>
            </a:spcBef>
            <a:spcAft>
              <a:spcPct val="20000"/>
            </a:spcAft>
            <a:buChar char="•"/>
          </a:pPr>
          <a:r>
            <a:rPr lang="en-US" sz="1100" b="1" kern="1200"/>
            <a:t>Other programs</a:t>
          </a:r>
          <a:r>
            <a:rPr lang="en-US" sz="1100" b="1" kern="1200">
              <a:latin typeface="Century Gothic" panose="020B0502020202020204"/>
            </a:rPr>
            <a:t> running on the computer may </a:t>
          </a:r>
          <a:r>
            <a:rPr lang="en-US" sz="1100" b="1" kern="1200"/>
            <a:t>affect results</a:t>
          </a:r>
          <a:endParaRPr lang="en-US" sz="1100" kern="1200"/>
        </a:p>
        <a:p>
          <a:pPr marL="57150" lvl="1" indent="-57150" algn="l" defTabSz="488950">
            <a:lnSpc>
              <a:spcPct val="90000"/>
            </a:lnSpc>
            <a:spcBef>
              <a:spcPct val="0"/>
            </a:spcBef>
            <a:spcAft>
              <a:spcPct val="20000"/>
            </a:spcAft>
            <a:buChar char="•"/>
          </a:pPr>
          <a:r>
            <a:rPr lang="en-US" sz="1100" b="1" kern="1200"/>
            <a:t>Played 5 games per implementation in an attempt to reduce error</a:t>
          </a:r>
          <a:endParaRPr lang="en-US" sz="1100" kern="1200"/>
        </a:p>
      </dsp:txBody>
      <dsp:txXfrm>
        <a:off x="0" y="365355"/>
        <a:ext cx="8520600" cy="565110"/>
      </dsp:txXfrm>
    </dsp:sp>
    <dsp:sp modelId="{DB9B550C-5958-477E-98CC-75E457659754}">
      <dsp:nvSpPr>
        <dsp:cNvPr id="0" name=""/>
        <dsp:cNvSpPr/>
      </dsp:nvSpPr>
      <dsp:spPr>
        <a:xfrm>
          <a:off x="0" y="930465"/>
          <a:ext cx="852060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Inherent randomness in games</a:t>
          </a:r>
          <a:endParaRPr lang="en-US" sz="1400" kern="1200"/>
        </a:p>
      </dsp:txBody>
      <dsp:txXfrm>
        <a:off x="16392" y="946857"/>
        <a:ext cx="8487816" cy="303006"/>
      </dsp:txXfrm>
    </dsp:sp>
    <dsp:sp modelId="{5AB1510E-6EAB-4D29-856C-C5DEFD32C631}">
      <dsp:nvSpPr>
        <dsp:cNvPr id="0" name=""/>
        <dsp:cNvSpPr/>
      </dsp:nvSpPr>
      <dsp:spPr>
        <a:xfrm>
          <a:off x="0" y="1266255"/>
          <a:ext cx="8520600"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17780" rIns="99568" bIns="17780" numCol="1" spcCol="1270" anchor="t" anchorCtr="0">
          <a:noAutofit/>
        </a:bodyPr>
        <a:lstStyle/>
        <a:p>
          <a:pPr marL="57150" lvl="1" indent="-57150" algn="l" defTabSz="488950" rtl="0">
            <a:lnSpc>
              <a:spcPct val="90000"/>
            </a:lnSpc>
            <a:spcBef>
              <a:spcPct val="0"/>
            </a:spcBef>
            <a:spcAft>
              <a:spcPct val="20000"/>
            </a:spcAft>
            <a:buChar char="•"/>
          </a:pPr>
          <a:r>
            <a:rPr lang="en-US" sz="1100" b="1" kern="1200"/>
            <a:t>Varying computation times per position</a:t>
          </a:r>
          <a:r>
            <a:rPr lang="en-US" sz="1100" b="1" kern="1200">
              <a:latin typeface="Century Gothic" panose="020B0502020202020204"/>
            </a:rPr>
            <a:t> due to changing number of possibilities</a:t>
          </a:r>
          <a:endParaRPr lang="en-US" sz="1100" kern="1200"/>
        </a:p>
        <a:p>
          <a:pPr marL="57150" lvl="1" indent="-57150" algn="l" defTabSz="488950" rtl="0">
            <a:lnSpc>
              <a:spcPct val="90000"/>
            </a:lnSpc>
            <a:spcBef>
              <a:spcPct val="0"/>
            </a:spcBef>
            <a:spcAft>
              <a:spcPct val="20000"/>
            </a:spcAft>
            <a:buChar char="•"/>
          </a:pPr>
          <a:r>
            <a:rPr lang="en-US" sz="1100" b="1" kern="1200"/>
            <a:t>Focused on initial 50 moves</a:t>
          </a:r>
          <a:r>
            <a:rPr lang="en-US" sz="1100" b="1" kern="1200">
              <a:latin typeface="Century Gothic" panose="020B0502020202020204"/>
            </a:rPr>
            <a:t>, </a:t>
          </a:r>
          <a:r>
            <a:rPr lang="en-US" sz="1100" b="1" kern="1200"/>
            <a:t>which are usually the most computationally demanding, to minimize the impact of randomness.</a:t>
          </a:r>
        </a:p>
      </dsp:txBody>
      <dsp:txXfrm>
        <a:off x="0" y="1266255"/>
        <a:ext cx="8520600" cy="536130"/>
      </dsp:txXfrm>
    </dsp:sp>
    <dsp:sp modelId="{AD23C86B-0467-4349-B5FF-E38AA2F20721}">
      <dsp:nvSpPr>
        <dsp:cNvPr id="0" name=""/>
        <dsp:cNvSpPr/>
      </dsp:nvSpPr>
      <dsp:spPr>
        <a:xfrm>
          <a:off x="0" y="1802385"/>
          <a:ext cx="852060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Sequential vs. parallel exploration</a:t>
          </a:r>
          <a:endParaRPr lang="en-US" sz="1400" kern="1200"/>
        </a:p>
      </dsp:txBody>
      <dsp:txXfrm>
        <a:off x="16392" y="1818777"/>
        <a:ext cx="8487816" cy="303006"/>
      </dsp:txXfrm>
    </dsp:sp>
    <dsp:sp modelId="{19DDC4EB-2CF2-49AF-8514-DE411BACD6D9}">
      <dsp:nvSpPr>
        <dsp:cNvPr id="0" name=""/>
        <dsp:cNvSpPr/>
      </dsp:nvSpPr>
      <dsp:spPr>
        <a:xfrm>
          <a:off x="0" y="2138175"/>
          <a:ext cx="8520600"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Sequential: consistent node exploration -&gt; given the same position, will choose same move every time</a:t>
          </a:r>
          <a:endParaRPr lang="en-US" sz="1100" kern="1200"/>
        </a:p>
        <a:p>
          <a:pPr marL="57150" lvl="1" indent="-57150" algn="l" defTabSz="488950" rtl="0">
            <a:lnSpc>
              <a:spcPct val="90000"/>
            </a:lnSpc>
            <a:spcBef>
              <a:spcPct val="0"/>
            </a:spcBef>
            <a:spcAft>
              <a:spcPct val="20000"/>
            </a:spcAft>
            <a:buChar char="•"/>
          </a:pPr>
          <a:r>
            <a:rPr lang="en-US" sz="1100" b="1" kern="1200"/>
            <a:t>Parallel: Multiple threads evaluate nodes simultaneously, nodes may be explored in a different order each time -&gt; causing different pruning decisions and alternative moves being selected.</a:t>
          </a:r>
          <a:r>
            <a:rPr lang="en-US" sz="1100" b="1" kern="1200">
              <a:latin typeface="Century Gothic" panose="020B0502020202020204"/>
            </a:rPr>
            <a:t> </a:t>
          </a:r>
          <a:endParaRPr lang="en-US" sz="1100" kern="1200"/>
        </a:p>
      </dsp:txBody>
      <dsp:txXfrm>
        <a:off x="0" y="2138175"/>
        <a:ext cx="8520600" cy="536130"/>
      </dsp:txXfrm>
    </dsp:sp>
    <dsp:sp modelId="{19B23F20-30B1-4EA0-A971-00B544078BE1}">
      <dsp:nvSpPr>
        <dsp:cNvPr id="0" name=""/>
        <dsp:cNvSpPr/>
      </dsp:nvSpPr>
      <dsp:spPr>
        <a:xfrm>
          <a:off x="0" y="2674305"/>
          <a:ext cx="8520600" cy="3357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Experiment depth</a:t>
          </a:r>
          <a:endParaRPr lang="en-US" sz="1400" kern="1200"/>
        </a:p>
      </dsp:txBody>
      <dsp:txXfrm>
        <a:off x="16392" y="2690697"/>
        <a:ext cx="8487816" cy="303006"/>
      </dsp:txXfrm>
    </dsp:sp>
    <dsp:sp modelId="{90A2368B-9001-45C3-9ED1-4C12AF694688}">
      <dsp:nvSpPr>
        <dsp:cNvPr id="0" name=""/>
        <dsp:cNvSpPr/>
      </dsp:nvSpPr>
      <dsp:spPr>
        <a:xfrm>
          <a:off x="0" y="3010095"/>
          <a:ext cx="8520600"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529"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Kept constant due to exponential growth of chess move trees</a:t>
          </a:r>
          <a:endParaRPr lang="en-US" sz="1100" kern="1200"/>
        </a:p>
        <a:p>
          <a:pPr marL="57150" lvl="1" indent="-57150" algn="l" defTabSz="488950">
            <a:lnSpc>
              <a:spcPct val="90000"/>
            </a:lnSpc>
            <a:spcBef>
              <a:spcPct val="0"/>
            </a:spcBef>
            <a:spcAft>
              <a:spcPct val="20000"/>
            </a:spcAft>
            <a:buChar char="•"/>
          </a:pPr>
          <a:r>
            <a:rPr lang="en-US" sz="1100" b="1" kern="1200"/>
            <a:t>Increasing depth made data collection impractical</a:t>
          </a:r>
          <a:endParaRPr lang="en-US" sz="1100" kern="1200"/>
        </a:p>
      </dsp:txBody>
      <dsp:txXfrm>
        <a:off x="0" y="3010095"/>
        <a:ext cx="8520600" cy="3767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Jon C</a:t>
            </a:r>
          </a:p>
          <a:p>
            <a:pPr marL="0" indent="0">
              <a:buNone/>
            </a:pPr>
            <a:endParaRPr lang="en-US"/>
          </a:p>
          <a:p>
            <a:pPr marL="0" indent="0">
              <a:buNone/>
            </a:pPr>
            <a:endParaRPr lang="en-US"/>
          </a:p>
          <a:p>
            <a:pPr marL="0" indent="0">
              <a:buNone/>
            </a:pPr>
            <a:r>
              <a:rPr lang="en-US"/>
              <a:t>Hello, Welcome to our presentation, </a:t>
            </a:r>
          </a:p>
          <a:p>
            <a:pPr marL="0" indent="0">
              <a:buNone/>
            </a:pPr>
            <a:endParaRPr lang="en-US"/>
          </a:p>
          <a:p>
            <a:pPr marL="0" indent="0">
              <a:buNone/>
            </a:pPr>
            <a:r>
              <a:rPr lang="en-US"/>
              <a:t>We are group 18, and we created a </a:t>
            </a:r>
            <a:r>
              <a:rPr lang="en-US" err="1"/>
              <a:t>multi threaded</a:t>
            </a:r>
            <a:r>
              <a:rPr lang="en-US"/>
              <a:t> chess AI.</a:t>
            </a:r>
          </a:p>
          <a:p>
            <a:pPr marL="0" indent="0">
              <a:buNone/>
            </a:pPr>
            <a:endParaRPr lang="en-US"/>
          </a:p>
          <a:p>
            <a:pPr marL="0" indent="0">
              <a:buNone/>
            </a:pPr>
            <a:r>
              <a:rPr lang="en-US"/>
              <a:t>Our group members include, Myself – Jonathan Cirillo + rest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Lester</a:t>
            </a:r>
          </a:p>
          <a:p>
            <a:pPr>
              <a:buNone/>
            </a:pPr>
            <a:endParaRPr lang="en-US">
              <a:latin typeface="Calibri"/>
              <a:cs typeface="Calibri"/>
            </a:endParaRPr>
          </a:p>
          <a:p>
            <a:pPr>
              <a:buNone/>
            </a:pPr>
            <a:r>
              <a:rPr lang="en-US">
                <a:latin typeface="Calibri"/>
                <a:cs typeface="Calibri"/>
              </a:rPr>
              <a:t>"Here is quick look at the code used in our transpositional table implementation. Before any move calculations are made, we obtain a Zobrist hash for the current game state and compare it to the transposition table. If this game state has been evaluated before, we return the cached value and avoid unnecessary calculations."</a:t>
            </a:r>
          </a:p>
        </p:txBody>
      </p:sp>
    </p:spTree>
    <p:extLst>
      <p:ext uri="{BB962C8B-B14F-4D97-AF65-F5344CB8AC3E}">
        <p14:creationId xmlns:p14="http://schemas.microsoft.com/office/powerpoint/2010/main" val="2787374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har char="•"/>
            </a:pPr>
            <a:r>
              <a:rPr lang="en-US"/>
              <a:t>Lester</a:t>
            </a:r>
          </a:p>
          <a:p>
            <a:pPr marL="285750" indent="-285750">
              <a:buChar char="•"/>
            </a:pPr>
            <a:endParaRPr lang="en-US"/>
          </a:p>
          <a:p>
            <a:pPr marL="285750" indent="-285750">
              <a:buChar char="•"/>
            </a:pPr>
            <a:r>
              <a:rPr lang="en-US"/>
              <a:t>Task Submission:</a:t>
            </a:r>
          </a:p>
          <a:p>
            <a:pPr marL="285750" lvl="1" indent="-285750">
              <a:buChar char="•"/>
            </a:pPr>
            <a:r>
              <a:rPr lang="en-US"/>
              <a:t>Tasks are submitted to the </a:t>
            </a:r>
            <a:r>
              <a:rPr lang="en-US" err="1"/>
              <a:t>ExecutorService</a:t>
            </a:r>
            <a:r>
              <a:rPr lang="en-US"/>
              <a:t> as Runnable or Callable objects.</a:t>
            </a:r>
          </a:p>
          <a:p>
            <a:pPr marL="285750" lvl="1" indent="-285750">
              <a:buChar char="•"/>
            </a:pPr>
            <a:r>
              <a:rPr lang="en-US" err="1"/>
              <a:t>ExecutorService</a:t>
            </a:r>
            <a:r>
              <a:rPr lang="en-US"/>
              <a:t> handles synchronization, ensuring thread-safe execution.</a:t>
            </a:r>
          </a:p>
          <a:p>
            <a:pPr marL="285750" lvl="1" indent="-285750">
              <a:buFont typeface="Arial"/>
              <a:buChar char="•"/>
            </a:pPr>
            <a:r>
              <a:rPr lang="en-US"/>
              <a:t>Developers can focus on implementing task logic without worrying about thread management.</a:t>
            </a:r>
          </a:p>
          <a:p>
            <a:pPr marL="285750" lvl="1" indent="-285750">
              <a:buFont typeface="Arial"/>
              <a:buChar char="•"/>
            </a:pPr>
            <a:endParaRPr lang="en-US"/>
          </a:p>
          <a:p>
            <a:pPr marL="285750" indent="-285750">
              <a:buFont typeface="Arial,Sans-Serif"/>
              <a:buChar char="•"/>
            </a:pPr>
            <a:r>
              <a:rPr lang="en-US"/>
              <a:t>Task Queue:</a:t>
            </a:r>
          </a:p>
          <a:p>
            <a:pPr marL="285750" lvl="1" indent="-285750">
              <a:buFont typeface="Arial,Sans-Serif"/>
              <a:buChar char="•"/>
            </a:pPr>
            <a:r>
              <a:rPr lang="en-US"/>
              <a:t>When tasks are submitted, they are stored in a queue.</a:t>
            </a:r>
          </a:p>
          <a:p>
            <a:pPr marL="285750" lvl="1" indent="-285750">
              <a:buFont typeface="Arial,Sans-Serif"/>
              <a:buChar char="•"/>
            </a:pPr>
            <a:r>
              <a:rPr lang="en-US"/>
              <a:t>The queue can have a limited or unlimited capacity, depending on configuration.</a:t>
            </a:r>
          </a:p>
          <a:p>
            <a:pPr marL="285750" lvl="1" indent="-285750">
              <a:buFont typeface="Arial,Sans-Serif"/>
              <a:buChar char="•"/>
            </a:pPr>
            <a:r>
              <a:rPr lang="en-US"/>
              <a:t>If the queue is full, the </a:t>
            </a:r>
            <a:r>
              <a:rPr lang="en-US" err="1"/>
              <a:t>ExecutorService</a:t>
            </a:r>
            <a:r>
              <a:rPr lang="en-US"/>
              <a:t> may create additional threads or block further task submission</a:t>
            </a:r>
          </a:p>
          <a:p>
            <a:pPr marL="285750" lvl="1" indent="-285750">
              <a:buChar char="•"/>
            </a:pPr>
            <a:endParaRPr lang="en-US"/>
          </a:p>
          <a:p>
            <a:pPr marL="285750" indent="-285750">
              <a:buChar char="•"/>
            </a:pPr>
            <a:r>
              <a:rPr lang="en-US"/>
              <a:t>Thread Pool:</a:t>
            </a:r>
          </a:p>
          <a:p>
            <a:pPr marL="285750" lvl="1" indent="-285750">
              <a:buChar char="•"/>
            </a:pPr>
            <a:r>
              <a:rPr lang="en-US" err="1"/>
              <a:t>ExecutorService</a:t>
            </a:r>
            <a:r>
              <a:rPr lang="en-US"/>
              <a:t> manages a pool of worker threads.</a:t>
            </a:r>
          </a:p>
          <a:p>
            <a:pPr marL="285750" lvl="1" indent="-285750">
              <a:buChar char="•"/>
            </a:pPr>
            <a:r>
              <a:rPr lang="en-US"/>
              <a:t>The pool's size can be fixed or dynamically adjusted based on demand.</a:t>
            </a:r>
          </a:p>
          <a:p>
            <a:pPr marL="285750" lvl="1" indent="-285750">
              <a:buChar char="•"/>
            </a:pPr>
            <a:r>
              <a:rPr lang="en-US"/>
              <a:t>Thread creation, reuse, and termination are all handled by the </a:t>
            </a:r>
            <a:r>
              <a:rPr lang="en-US" err="1"/>
              <a:t>ExecutorService</a:t>
            </a:r>
            <a:r>
              <a:rPr lang="en-US"/>
              <a:t>.</a:t>
            </a:r>
          </a:p>
          <a:p>
            <a:pPr marL="285750" lvl="1" indent="-285750">
              <a:buChar char="•"/>
            </a:pPr>
            <a:endParaRPr lang="en-US"/>
          </a:p>
          <a:p>
            <a:pPr marL="285750" indent="-285750">
              <a:buChar char="•"/>
            </a:pPr>
            <a:r>
              <a:rPr lang="en-US"/>
              <a:t>Worker Threads:</a:t>
            </a:r>
          </a:p>
          <a:p>
            <a:pPr marL="285750" lvl="1" indent="-285750">
              <a:buChar char="•"/>
            </a:pPr>
            <a:r>
              <a:rPr lang="en-US"/>
              <a:t>Worker threads fetch tasks from the queue and execute them concurrently</a:t>
            </a:r>
          </a:p>
          <a:p>
            <a:pPr marL="285750" lvl="1" indent="-285750">
              <a:buChar char="•"/>
            </a:pPr>
            <a:r>
              <a:rPr lang="en-US"/>
              <a:t>Once a task is completed, the worker thread is returned to the pool for reuse.</a:t>
            </a:r>
          </a:p>
          <a:p>
            <a:pPr marL="0" lvl="1" indent="0">
              <a:buNone/>
            </a:pPr>
            <a:endParaRPr lang="en-US"/>
          </a:p>
          <a:p>
            <a:pPr marL="0" lvl="1" indent="0">
              <a:buNone/>
            </a:pPr>
            <a:endParaRPr lang="en-US"/>
          </a:p>
          <a:p>
            <a:pPr lvl="1">
              <a:buNone/>
            </a:pPr>
            <a:r>
              <a:rPr lang="en-US"/>
              <a:t>“The first method of Alpha-Beta pruning parallelization was implemented using Java’s Executor Service. Executor service handles synchronization and ensures thread-safe execution behind the scenes, allowing the developer to focus on implementing task logic without worrying about the details of thread management.</a:t>
            </a:r>
          </a:p>
          <a:p>
            <a:pPr lvl="1">
              <a:buNone/>
            </a:pPr>
            <a:r>
              <a:rPr lang="en-US"/>
              <a:t>Tasks are submitted to the Executor Service as runnable or callable objects, and these tasks are then stored in a queue which can be configured to have a limited or unlimited capacity. Should the queue become full, additional threads may be created or blocked by the executor service depending on the configuration that is being used. The tasks in the queue are distributed amongst a pool of worker threads which execute them concurrently, and once a thread has completed a task it is returned to the thread pool and awaits its next task. Thread creation, reuse, and termination are all handled by the executor service, and the size of the thread pool can be fixed or dynamically adjusted."</a:t>
            </a:r>
          </a:p>
          <a:p>
            <a:pPr marL="285750" indent="-285750">
              <a:buChar char="•"/>
            </a:pPr>
            <a:endParaRPr lang="en-US"/>
          </a:p>
          <a:p>
            <a:pPr>
              <a:buNone/>
            </a:pPr>
            <a:endParaRPr lang="en-US">
              <a:latin typeface="Calibri"/>
              <a:cs typeface="Calibri"/>
            </a:endParaRPr>
          </a:p>
        </p:txBody>
      </p:sp>
    </p:spTree>
    <p:extLst>
      <p:ext uri="{BB962C8B-B14F-4D97-AF65-F5344CB8AC3E}">
        <p14:creationId xmlns:p14="http://schemas.microsoft.com/office/powerpoint/2010/main" val="1945627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dfee052a5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dfee052a5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Lester</a:t>
            </a:r>
          </a:p>
          <a:p>
            <a:pPr marL="0" indent="0">
              <a:buNone/>
            </a:pPr>
            <a:endParaRPr lang="en-US"/>
          </a:p>
          <a:p>
            <a:pPr marL="0" indent="0">
              <a:buNone/>
            </a:pPr>
            <a:r>
              <a:rPr lang="en-US"/>
              <a:t>The Future interface </a:t>
            </a:r>
            <a:r>
              <a:rPr lang="en-US" b="1"/>
              <a:t>provides a special blocking method get(), which returns an actual result of the Callable task's execution or null in the case of a Runnable task</a:t>
            </a:r>
            <a:r>
              <a:rPr lang="en-US"/>
              <a:t>: </a:t>
            </a:r>
          </a:p>
          <a:p>
            <a:pPr marL="0" indent="0">
              <a:buNone/>
            </a:pPr>
            <a:endParaRPr lang="en-US"/>
          </a:p>
          <a:p>
            <a:pPr>
              <a:buNone/>
            </a:pPr>
            <a:r>
              <a:rPr lang="en-US"/>
              <a:t>“By default our project determines the number of cores available and then has the executor service use the maximum number of possible threads. Every possible legal move is submitted to as a task to the executor. We make use of the Future interface which represents a future result of a computation and is especially useful for computationally intensive processes. We use the method </a:t>
            </a:r>
            <a:r>
              <a:rPr lang="en-US" err="1"/>
              <a:t>future.get</a:t>
            </a:r>
            <a:r>
              <a:rPr lang="en-US"/>
              <a:t>() to return the results of each move calculation task after it’s completed and store it in an array list. The array list is then processed for the best move.”</a:t>
            </a:r>
          </a:p>
          <a:p>
            <a:pPr marL="0" indent="0">
              <a:buNone/>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har char="•"/>
            </a:pPr>
            <a:r>
              <a:rPr lang="en-US"/>
              <a:t>Jon C</a:t>
            </a:r>
          </a:p>
          <a:p>
            <a:pPr marL="285750" indent="-285750">
              <a:buChar char="•"/>
            </a:pPr>
            <a:endParaRPr lang="en-US"/>
          </a:p>
          <a:p>
            <a:pPr marL="285750" indent="-285750">
              <a:buChar char="•"/>
            </a:pPr>
            <a:r>
              <a:rPr lang="en-US"/>
              <a:t>The second </a:t>
            </a:r>
            <a:r>
              <a:rPr lang="en-US" err="1"/>
              <a:t>parellization</a:t>
            </a:r>
            <a:r>
              <a:rPr lang="en-US"/>
              <a:t> technique we used was </a:t>
            </a:r>
            <a:r>
              <a:rPr lang="en-US" err="1"/>
              <a:t>ForkJoinTasks</a:t>
            </a:r>
            <a:endParaRPr lang="en-US"/>
          </a:p>
          <a:p>
            <a:pPr marL="285750" lvl="1" indent="-285750">
              <a:buFont typeface="Arial,Sans-Serif"/>
              <a:buChar char="•"/>
            </a:pPr>
            <a:r>
              <a:rPr lang="en-US"/>
              <a:t>This a parallelization method that works best for tasks that can be divided into smaller subtasks, recursively (Think </a:t>
            </a:r>
            <a:r>
              <a:rPr lang="en-US" err="1"/>
              <a:t>Divde</a:t>
            </a:r>
            <a:r>
              <a:rPr lang="en-US"/>
              <a:t> &amp; Conquer)</a:t>
            </a:r>
          </a:p>
          <a:p>
            <a:pPr marL="285750" lvl="1" indent="-285750">
              <a:buFont typeface="Arial,Sans-Serif"/>
              <a:buChar char="•"/>
            </a:pPr>
            <a:r>
              <a:rPr lang="en-US"/>
              <a:t>The </a:t>
            </a:r>
            <a:r>
              <a:rPr lang="en-US" err="1"/>
              <a:t>ForkJoinTasks</a:t>
            </a:r>
            <a:r>
              <a:rPr lang="en-US"/>
              <a:t> are </a:t>
            </a:r>
            <a:r>
              <a:rPr lang="en-US" err="1"/>
              <a:t>apart</a:t>
            </a:r>
            <a:r>
              <a:rPr lang="en-US"/>
              <a:t> of the Fork /Join framework, that Implements work stealing -  meaning threads that have completed their assigned tasks can steal tasks from other threads that are still busy.</a:t>
            </a:r>
          </a:p>
          <a:p>
            <a:pPr marL="285750" lvl="1" indent="-285750">
              <a:buFont typeface="Arial,Sans-Serif"/>
              <a:buChar char="•"/>
            </a:pPr>
            <a:endParaRPr lang="en-US"/>
          </a:p>
          <a:p>
            <a:pPr marL="285750" indent="-285750">
              <a:buFont typeface="Arial,Sans-Serif"/>
              <a:buChar char="•"/>
            </a:pPr>
            <a:r>
              <a:rPr lang="en-US"/>
              <a:t>Recursive Task Splitting: (depicted in the diagram)</a:t>
            </a:r>
          </a:p>
          <a:p>
            <a:pPr marL="285750" lvl="1" indent="-285750">
              <a:buFont typeface="Arial,Sans-Serif"/>
              <a:buChar char="•"/>
            </a:pPr>
            <a:r>
              <a:rPr lang="en-US"/>
              <a:t>This is the process of breaking down the main task into subtasks.</a:t>
            </a:r>
          </a:p>
          <a:p>
            <a:pPr marL="285750" lvl="1" indent="-285750">
              <a:buFont typeface="Arial,Sans-Serif"/>
              <a:buChar char="•"/>
            </a:pPr>
            <a:r>
              <a:rPr lang="en-US"/>
              <a:t>Usually Implemented in the compute() method of a </a:t>
            </a:r>
            <a:r>
              <a:rPr lang="en-US" err="1"/>
              <a:t>ForkJoinTask</a:t>
            </a:r>
            <a:r>
              <a:rPr lang="en-US"/>
              <a:t> subclass.( in our code we use, The '</a:t>
            </a:r>
            <a:r>
              <a:rPr lang="en-US" err="1"/>
              <a:t>RecursiveTask</a:t>
            </a:r>
            <a:r>
              <a:rPr lang="en-US"/>
              <a:t>' subclass) </a:t>
            </a:r>
          </a:p>
          <a:p>
            <a:pPr marL="285750" lvl="1" indent="-285750">
              <a:buFont typeface="Arial,Sans-Serif"/>
              <a:buChar char="•"/>
            </a:pPr>
            <a:r>
              <a:rPr lang="en-US"/>
              <a:t>Subtasks are created using the fork() method, which executes them in a ForkJoinPool.</a:t>
            </a:r>
          </a:p>
          <a:p>
            <a:pPr marL="285750" lvl="1" indent="-285750">
              <a:buFont typeface="Arial,Sans-Serif"/>
              <a:buChar char="•"/>
            </a:pPr>
            <a:r>
              <a:rPr lang="en-US"/>
              <a:t>Worker threads in a </a:t>
            </a:r>
            <a:r>
              <a:rPr lang="en-US" err="1"/>
              <a:t>ForkJoinPool</a:t>
            </a:r>
            <a:r>
              <a:rPr lang="en-US"/>
              <a:t> execute subtasks concurrently.</a:t>
            </a:r>
          </a:p>
          <a:p>
            <a:pPr marL="285750" lvl="1" indent="-285750">
              <a:buFont typeface="Arial,Sans-Serif"/>
              <a:buChar char="•"/>
            </a:pPr>
            <a:r>
              <a:rPr lang="en-US"/>
              <a:t>All threads in the pool will attempt to find and execute other tasks submitted to the pool OR tasks created by other active tasks (which is where works stealing comes in)</a:t>
            </a:r>
          </a:p>
          <a:p>
            <a:pPr marL="285750" lvl="1" indent="-285750">
              <a:buFont typeface="Arial,Sans-Serif"/>
              <a:buChar char="•"/>
            </a:pPr>
            <a:endParaRPr lang="en-US"/>
          </a:p>
          <a:p>
            <a:pPr marL="285750" indent="-285750">
              <a:buFont typeface="Arial,Sans-Serif"/>
              <a:buChar char="•"/>
            </a:pPr>
            <a:r>
              <a:rPr lang="en-US"/>
              <a:t>Task Execution and Merging:</a:t>
            </a:r>
          </a:p>
          <a:p>
            <a:pPr marL="285750" lvl="1" indent="-285750">
              <a:buFont typeface="Arial,Sans-Serif"/>
              <a:buChar char="•"/>
            </a:pPr>
            <a:r>
              <a:rPr lang="en-US"/>
              <a:t>Once subtasks are completed, their results are combined (merged) to form the overall solution.</a:t>
            </a:r>
          </a:p>
          <a:p>
            <a:pPr marL="285750" lvl="1" indent="-285750">
              <a:buFont typeface="Arial,Sans-Serif"/>
              <a:buChar char="•"/>
            </a:pPr>
            <a:r>
              <a:rPr lang="en-US"/>
              <a:t>Merging is achieved using the join() method, which waits for a subtask's completion and retrieves its result.</a:t>
            </a:r>
          </a:p>
          <a:p>
            <a:pPr marL="914400">
              <a:buChar char="○"/>
            </a:pPr>
            <a:endParaRPr lang="en-US"/>
          </a:p>
          <a:p>
            <a:pPr marL="285750" indent="-285750">
              <a:buChar char="•"/>
            </a:pPr>
            <a:endParaRPr lang="en-US"/>
          </a:p>
          <a:p>
            <a:pPr marL="285750" indent="-285750">
              <a:buChar char="•"/>
            </a:pPr>
            <a:endParaRPr lang="en-US"/>
          </a:p>
          <a:p>
            <a:pPr marL="0" indent="0">
              <a:buNone/>
            </a:pPr>
            <a:endParaRPr lang="en-US"/>
          </a:p>
          <a:p>
            <a:pPr marL="285750" indent="-285750">
              <a:buChar char="•"/>
            </a:pPr>
            <a:endParaRPr lang="en-US"/>
          </a:p>
          <a:p>
            <a:pPr marL="285750" lvl="1" indent="-285750">
              <a:buChar char="•"/>
            </a:pPr>
            <a:endParaRPr lang="en-US"/>
          </a:p>
          <a:p>
            <a:pPr marL="285750" indent="-285750">
              <a:buChar char="•"/>
            </a:pPr>
            <a:endParaRPr lang="en-US"/>
          </a:p>
        </p:txBody>
      </p:sp>
    </p:spTree>
    <p:extLst>
      <p:ext uri="{BB962C8B-B14F-4D97-AF65-F5344CB8AC3E}">
        <p14:creationId xmlns:p14="http://schemas.microsoft.com/office/powerpoint/2010/main" val="1356732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dfee052a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dfee052a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Jon 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dfee052a5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dfee052a5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Arial,Sans-Serif"/>
              <a:buChar char="•"/>
            </a:pPr>
            <a:r>
              <a:rPr lang="en-US"/>
              <a:t>Jon C</a:t>
            </a:r>
          </a:p>
          <a:p>
            <a:pPr marL="285750" indent="-285750">
              <a:buFont typeface="Arial,Sans-Serif"/>
              <a:buChar char="•"/>
            </a:pPr>
            <a:endParaRPr lang="en-US"/>
          </a:p>
          <a:p>
            <a:pPr marL="285750" indent="-285750">
              <a:buFont typeface="Arial,Sans-Serif"/>
              <a:buChar char="•"/>
            </a:pPr>
            <a:endParaRPr lang="en-US"/>
          </a:p>
          <a:p>
            <a:pPr marL="285750" indent="-285750">
              <a:buFont typeface="Arial,Sans-Serif"/>
              <a:buChar char="•"/>
            </a:pPr>
            <a:endParaRPr lang="en-US"/>
          </a:p>
          <a:p>
            <a:pPr marL="285750" indent="-285750">
              <a:buFont typeface="Arial,Sans-Serif"/>
              <a:buChar char="•"/>
            </a:pPr>
            <a:r>
              <a:rPr lang="en-US"/>
              <a:t>In Java 8,  the Streams API was released, which enabled developers to use functional programming techniques. </a:t>
            </a:r>
          </a:p>
          <a:p>
            <a:pPr marL="285750" indent="-285750">
              <a:buFont typeface="Arial,Sans-Serif"/>
              <a:buChar char="•"/>
            </a:pPr>
            <a:r>
              <a:rPr lang="en-US"/>
              <a:t>For this implementation we use the .</a:t>
            </a:r>
            <a:r>
              <a:rPr lang="en-US" err="1"/>
              <a:t>parallelStream</a:t>
            </a:r>
            <a:r>
              <a:rPr lang="en-US"/>
              <a:t>() method (which uses the fork join framework in the background, to execute tasks concurrently</a:t>
            </a:r>
          </a:p>
          <a:p>
            <a:pPr marL="285750" indent="-285750">
              <a:buFont typeface="Arial,Sans-Serif"/>
              <a:buChar char="•"/>
            </a:pPr>
            <a:endParaRPr lang="en-US"/>
          </a:p>
          <a:p>
            <a:pPr marL="285750" indent="-285750">
              <a:buFont typeface="Arial,Sans-Serif"/>
              <a:buChar char="•"/>
            </a:pPr>
            <a:r>
              <a:rPr lang="en-US"/>
              <a:t>Stream Conversion (Sequential to Parallel):</a:t>
            </a:r>
          </a:p>
          <a:p>
            <a:pPr marL="285750" lvl="1" indent="-285750">
              <a:buFont typeface="Arial,Sans-Serif"/>
              <a:buChar char="•"/>
            </a:pPr>
            <a:r>
              <a:rPr lang="en-US"/>
              <a:t>A sequential stream can be converted to a parallel stream using the parallel() method.</a:t>
            </a:r>
          </a:p>
          <a:p>
            <a:pPr marL="285750" lvl="1" indent="-285750">
              <a:buFont typeface="Arial,Sans-Serif"/>
              <a:buChar char="•"/>
            </a:pPr>
            <a:r>
              <a:rPr lang="en-US"/>
              <a:t>Parallel streams divide tasks into smaller chunks to process tasks concurrently</a:t>
            </a:r>
          </a:p>
          <a:p>
            <a:pPr marL="0" lvl="1" indent="0">
              <a:buNone/>
            </a:pPr>
            <a:endParaRPr lang="en-US"/>
          </a:p>
          <a:p>
            <a:pPr marL="285750" indent="-285750">
              <a:buFont typeface="Arial,Sans-Serif"/>
              <a:buChar char="•"/>
            </a:pPr>
            <a:r>
              <a:rPr lang="en-US"/>
              <a:t>Task Execution:</a:t>
            </a:r>
          </a:p>
          <a:p>
            <a:pPr marL="285750" indent="-285750">
              <a:buFont typeface="Arial,Sans-Serif"/>
              <a:buChar char="•"/>
            </a:pPr>
            <a:r>
              <a:rPr lang="en-US"/>
              <a:t>Parallel streams also uses the Fork Join framework in the background to execute tasks concurrently, </a:t>
            </a:r>
          </a:p>
          <a:p>
            <a:pPr marL="285750" lvl="1" indent="-285750">
              <a:buFont typeface="Arial,Sans-Serif"/>
              <a:buChar char="•"/>
            </a:pPr>
            <a:endParaRPr lang="en-US"/>
          </a:p>
          <a:p>
            <a:pPr marL="285750" indent="-285750">
              <a:buFont typeface="Arial,Sans-Serif"/>
              <a:buChar char="•"/>
            </a:pPr>
            <a:r>
              <a:rPr lang="en-US"/>
              <a:t>Task Combination:</a:t>
            </a:r>
          </a:p>
          <a:p>
            <a:pPr marL="285750" lvl="1" indent="-285750">
              <a:buFont typeface="Arial,Sans-Serif"/>
              <a:buChar char="•"/>
            </a:pPr>
            <a:r>
              <a:rPr lang="en-US"/>
              <a:t>Once subtasks are completed, their results are combined into a single result.</a:t>
            </a:r>
          </a:p>
          <a:p>
            <a:pPr marL="285750" lvl="1" indent="-285750">
              <a:buFont typeface="Arial,Sans-Serif"/>
              <a:buChar char="•"/>
            </a:pPr>
            <a:r>
              <a:rPr lang="en-US"/>
              <a:t>This process is called "joining," where partial results are merged, typically using reduction or accumulation functions.</a:t>
            </a:r>
          </a:p>
          <a:p>
            <a:pPr marL="285750" lvl="1" indent="-285750">
              <a:buFont typeface="Arial,Sans-Serif"/>
              <a:buChar char="•"/>
            </a:pPr>
            <a:endParaRPr lang="en-US"/>
          </a:p>
          <a:p>
            <a:pPr marL="285750" indent="-285750">
              <a:buFont typeface="Arial,Sans-Serif"/>
              <a:buChar char="•"/>
            </a:pPr>
            <a:r>
              <a:rPr lang="en-US"/>
              <a:t>Result Collection:</a:t>
            </a:r>
          </a:p>
          <a:p>
            <a:pPr marL="285750" lvl="1" indent="-285750">
              <a:buFont typeface="Arial,Sans-Serif"/>
              <a:buChar char="•"/>
            </a:pPr>
            <a:r>
              <a:rPr lang="en-US"/>
              <a:t>The final result of the parallel stream operation is collected and returned.</a:t>
            </a:r>
          </a:p>
          <a:p>
            <a:pPr marL="285750" lvl="1" indent="-285750">
              <a:buFont typeface="Arial,Sans-Serif"/>
              <a:buChar char="•"/>
            </a:pPr>
            <a:r>
              <a:rPr lang="en-US"/>
              <a:t>Developers can use terminal operations like collect(), reduce(), or </a:t>
            </a:r>
            <a:r>
              <a:rPr lang="en-US" err="1"/>
              <a:t>forEach</a:t>
            </a:r>
            <a:r>
              <a:rPr lang="en-US"/>
              <a:t>() to obtain the result.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dfee052a5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dfee052a5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Marco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Marco</a:t>
            </a:r>
          </a:p>
        </p:txBody>
      </p:sp>
    </p:spTree>
    <p:extLst>
      <p:ext uri="{BB962C8B-B14F-4D97-AF65-F5344CB8AC3E}">
        <p14:creationId xmlns:p14="http://schemas.microsoft.com/office/powerpoint/2010/main" val="281921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dfee052a5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dfee052a5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Marco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dfee052a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dfee052a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Jesse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dfee052a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dfee052a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Jon C</a:t>
            </a:r>
          </a:p>
          <a:p>
            <a:pPr marL="0" indent="0">
              <a:buNone/>
            </a:pPr>
            <a:endParaRPr lang="en-US"/>
          </a:p>
          <a:p>
            <a:pPr marL="171450" indent="-171450">
              <a:buFont typeface="Calibri"/>
              <a:buChar char="-"/>
            </a:pPr>
            <a:r>
              <a:rPr lang="en-US"/>
              <a:t>Our plan </a:t>
            </a:r>
          </a:p>
          <a:p>
            <a:pPr marL="171450" indent="-171450">
              <a:buFont typeface="Calibri"/>
              <a:buChar char="-"/>
            </a:pPr>
            <a:r>
              <a:rPr lang="en-US"/>
              <a:t>There exist many ways to implement Chess AIs. Some more famous modern ones use Machine Learning and Neural Networks.</a:t>
            </a:r>
          </a:p>
          <a:p>
            <a:pPr marL="171450" indent="-171450">
              <a:buFont typeface="Calibri"/>
              <a:buChar char="-"/>
            </a:pPr>
            <a:r>
              <a:rPr lang="en-US"/>
              <a:t>For our experiment we decided to implement our AI using the Alpha-Beta-Pruning Algorithm</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dfee052a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dfee052a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Jonathan V</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Jon C</a:t>
            </a:r>
          </a:p>
        </p:txBody>
      </p:sp>
    </p:spTree>
    <p:extLst>
      <p:ext uri="{BB962C8B-B14F-4D97-AF65-F5344CB8AC3E}">
        <p14:creationId xmlns:p14="http://schemas.microsoft.com/office/powerpoint/2010/main" val="3261703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dfee052a5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dfee052a5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dfee052a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dfee052a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dfee052a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dfee052a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Jonathan V</a:t>
            </a:r>
            <a:endParaRPr lang="en-US" dirty="0"/>
          </a:p>
          <a:p>
            <a:pPr marL="0" indent="0">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dfee052a5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dfee052a5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Jonathan V</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Jonathan V</a:t>
            </a:r>
          </a:p>
        </p:txBody>
      </p:sp>
    </p:spTree>
    <p:extLst>
      <p:ext uri="{BB962C8B-B14F-4D97-AF65-F5344CB8AC3E}">
        <p14:creationId xmlns:p14="http://schemas.microsoft.com/office/powerpoint/2010/main" val="1629577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Jon C</a:t>
            </a:r>
          </a:p>
          <a:p>
            <a:pPr>
              <a:buNone/>
            </a:pPr>
            <a:endParaRPr lang="en-US">
              <a:latin typeface="Calibri"/>
              <a:cs typeface="Calibri"/>
            </a:endParaRPr>
          </a:p>
          <a:p>
            <a:pPr>
              <a:buNone/>
            </a:pPr>
            <a:r>
              <a:rPr lang="en-US">
                <a:latin typeface="Calibri"/>
                <a:cs typeface="Calibri"/>
              </a:rPr>
              <a:t>So to test our </a:t>
            </a:r>
            <a:r>
              <a:rPr lang="en-US" err="1">
                <a:latin typeface="Calibri"/>
                <a:cs typeface="Calibri"/>
              </a:rPr>
              <a:t>Parellized</a:t>
            </a:r>
            <a:r>
              <a:rPr lang="en-US">
                <a:latin typeface="Calibri"/>
                <a:cs typeface="Calibri"/>
              </a:rPr>
              <a:t> Alpha Beta for chess, we needed to be able to test it in the context of an actual chess game.</a:t>
            </a:r>
          </a:p>
          <a:p>
            <a:pPr>
              <a:buNone/>
            </a:pPr>
            <a:r>
              <a:rPr lang="en-US">
                <a:latin typeface="Calibri"/>
                <a:cs typeface="Calibri"/>
              </a:rPr>
              <a:t>At first we started building our own, but it was very time consuming, and the focus of the project was the </a:t>
            </a:r>
            <a:r>
              <a:rPr lang="en-US" err="1">
                <a:latin typeface="Calibri"/>
                <a:cs typeface="Calibri"/>
              </a:rPr>
              <a:t>parellized</a:t>
            </a:r>
            <a:r>
              <a:rPr lang="en-US">
                <a:latin typeface="Calibri"/>
                <a:cs typeface="Calibri"/>
              </a:rPr>
              <a:t> AI and not the game itself. So we opted to find an open source, finished-version, that we could use as a medium for testing.</a:t>
            </a:r>
            <a:endParaRPr lang="en-US"/>
          </a:p>
          <a:p>
            <a:pPr>
              <a:buNone/>
            </a:pPr>
            <a:r>
              <a:rPr lang="en-US">
                <a:latin typeface="Calibri"/>
                <a:cs typeface="Calibri"/>
              </a:rPr>
              <a:t>The code we used already implemented a sequential alpha beta. There were core features of this code, separate from the alpha beta </a:t>
            </a:r>
            <a:r>
              <a:rPr lang="en-US" err="1">
                <a:latin typeface="Calibri"/>
                <a:cs typeface="Calibri"/>
              </a:rPr>
              <a:t>algortihm</a:t>
            </a:r>
            <a:r>
              <a:rPr lang="en-US">
                <a:latin typeface="Calibri"/>
                <a:cs typeface="Calibri"/>
              </a:rPr>
              <a:t>, that we kept constant in our code as well, to function as controlled variables. </a:t>
            </a:r>
          </a:p>
          <a:p>
            <a:pPr>
              <a:buNone/>
            </a:pPr>
            <a:endParaRPr lang="en-US">
              <a:latin typeface="Calibri"/>
              <a:cs typeface="Calibri"/>
            </a:endParaRPr>
          </a:p>
          <a:p>
            <a:pPr>
              <a:buNone/>
            </a:pPr>
            <a:r>
              <a:rPr lang="en-US">
                <a:latin typeface="Calibri"/>
                <a:cs typeface="Calibri"/>
              </a:rPr>
              <a:t>Best first search – Sorts moves in such a way that – moves that are more likely to produce a positive outcome are explored first, to increase pruning potential </a:t>
            </a:r>
          </a:p>
          <a:p>
            <a:pPr>
              <a:buNone/>
            </a:pPr>
            <a:endParaRPr lang="en-US">
              <a:latin typeface="Calibri"/>
              <a:cs typeface="Calibri"/>
            </a:endParaRPr>
          </a:p>
          <a:p>
            <a:pPr>
              <a:buNone/>
            </a:pPr>
            <a:r>
              <a:rPr lang="en-US">
                <a:latin typeface="Calibri"/>
                <a:cs typeface="Calibri"/>
              </a:rPr>
              <a:t>We are most concerned with the move time result for our experiment. In the next slide we will discuss how this code implemented alpha beta. </a:t>
            </a:r>
          </a:p>
          <a:p>
            <a:pPr>
              <a:buNone/>
            </a:pPr>
            <a:endParaRPr lang="en-US">
              <a:latin typeface="Calibri"/>
              <a:cs typeface="Calibri"/>
            </a:endParaRPr>
          </a:p>
        </p:txBody>
      </p:sp>
    </p:spTree>
    <p:extLst>
      <p:ext uri="{BB962C8B-B14F-4D97-AF65-F5344CB8AC3E}">
        <p14:creationId xmlns:p14="http://schemas.microsoft.com/office/powerpoint/2010/main" val="128001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dfee052a5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dfee052a5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Jesse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dfee052a5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dfee052a5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Jesse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0">
              <a:buNone/>
            </a:pPr>
            <a:r>
              <a:rPr lang="en-US" dirty="0">
                <a:latin typeface="Calibri"/>
                <a:cs typeface="Calibri"/>
              </a:rPr>
              <a:t>LESTER</a:t>
            </a:r>
            <a:endParaRPr lang="en-US" dirty="0"/>
          </a:p>
          <a:p>
            <a:pPr indent="0">
              <a:buNone/>
            </a:pPr>
            <a:r>
              <a:rPr lang="en-US" dirty="0">
                <a:latin typeface="Calibri"/>
                <a:cs typeface="Calibri"/>
              </a:rPr>
              <a:t>"All three of our parallelization techniques make use of Zobrist hashing and a transposition table. Zobrist hashing is an algorithm that is used to generate a unique hash key for each game state that is evaluated. This is done by randomly generating a bitstring for all possible piece and position combinations. When a game state is evaluated, each piece &amp; position is then XORed with the randomized bitstring to create the unique hash. This hash key is then stored in a transposition table which acts as a cache for storing previously computed results, allowing for quicker lookups and eliminates redundant calculations. We used a concurrent HashMap to implement our transposition table which allows multiple threads to access it simultaneously without synchronization overhead, which is possible because concurrent HashMaps allow for concurrent read and write operations without locking the entire data structure. This concurrency control leads to a reduction in computational time and an enhancement in overall performance."</a:t>
            </a:r>
          </a:p>
          <a:p>
            <a:pPr>
              <a:buNone/>
            </a:pPr>
            <a:endParaRPr lang="en-US">
              <a:latin typeface="Calibri"/>
              <a:cs typeface="Calibri"/>
            </a:endParaRPr>
          </a:p>
          <a:p>
            <a:pPr>
              <a:buNone/>
            </a:pPr>
            <a:endParaRPr lang="en-US"/>
          </a:p>
        </p:txBody>
      </p:sp>
    </p:spTree>
    <p:extLst>
      <p:ext uri="{BB962C8B-B14F-4D97-AF65-F5344CB8AC3E}">
        <p14:creationId xmlns:p14="http://schemas.microsoft.com/office/powerpoint/2010/main" val="2546043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2381"/>
            <a:ext cx="9144000" cy="3902869"/>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07501" y="1086861"/>
            <a:ext cx="7929000" cy="2228288"/>
          </a:xfrm>
        </p:spPr>
        <p:txBody>
          <a:bodyPr/>
          <a:lstStyle>
            <a:lvl1pPr>
              <a:defRPr sz="4050"/>
            </a:lvl1pPr>
          </a:lstStyle>
          <a:p>
            <a:r>
              <a:rPr lang="en-US"/>
              <a:t>Click to edit Master title style</a:t>
            </a:r>
          </a:p>
        </p:txBody>
      </p:sp>
      <p:sp>
        <p:nvSpPr>
          <p:cNvPr id="3" name="Subtitle 2"/>
          <p:cNvSpPr>
            <a:spLocks noGrp="1"/>
          </p:cNvSpPr>
          <p:nvPr>
            <p:ph type="subTitle" idx="1"/>
          </p:nvPr>
        </p:nvSpPr>
        <p:spPr>
          <a:xfrm>
            <a:off x="607501" y="3960635"/>
            <a:ext cx="7929000" cy="326231"/>
          </a:xfrm>
        </p:spPr>
        <p:txBody>
          <a:bodyPr anchor="t"/>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72787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7500" y="3600450"/>
            <a:ext cx="7921064" cy="425054"/>
          </a:xfrm>
        </p:spPr>
        <p:txBody>
          <a:bodyPr anchor="b">
            <a:normAutofit/>
          </a:bodyPr>
          <a:lstStyle>
            <a:lvl1pPr algn="l">
              <a:defRPr sz="18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9144000" cy="360045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en-US"/>
              <a:t>Click icon to add picture</a:t>
            </a:r>
          </a:p>
        </p:txBody>
      </p:sp>
      <p:sp>
        <p:nvSpPr>
          <p:cNvPr id="4" name="Text Placeholder 3"/>
          <p:cNvSpPr>
            <a:spLocks noGrp="1"/>
          </p:cNvSpPr>
          <p:nvPr>
            <p:ph type="body" sz="half" idx="2"/>
          </p:nvPr>
        </p:nvSpPr>
        <p:spPr>
          <a:xfrm>
            <a:off x="607500" y="4025504"/>
            <a:ext cx="7921064"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82316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73773" y="811092"/>
            <a:ext cx="4749312" cy="242939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239" y="928877"/>
            <a:ext cx="4420380" cy="1984434"/>
          </a:xfrm>
        </p:spPr>
        <p:txBody>
          <a:bodyPr anchor="b"/>
          <a:lstStyle>
            <a:lvl1pPr algn="l">
              <a:defRPr sz="3150" b="1" cap="none"/>
            </a:lvl1pPr>
          </a:lstStyle>
          <a:p>
            <a:r>
              <a:rPr lang="en-US"/>
              <a:t>Click to edit Master title style</a:t>
            </a:r>
          </a:p>
        </p:txBody>
      </p:sp>
      <p:sp>
        <p:nvSpPr>
          <p:cNvPr id="3" name="Text Placeholder 2"/>
          <p:cNvSpPr>
            <a:spLocks noGrp="1"/>
          </p:cNvSpPr>
          <p:nvPr>
            <p:ph type="body" idx="1"/>
          </p:nvPr>
        </p:nvSpPr>
        <p:spPr>
          <a:xfrm>
            <a:off x="639893" y="3332760"/>
            <a:ext cx="4418727" cy="534931"/>
          </a:xfrm>
        </p:spPr>
        <p:txBody>
          <a:bodyPr anchor="t">
            <a:no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680982" y="811092"/>
            <a:ext cx="2857501" cy="3056599"/>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66410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4" y="1714939"/>
            <a:ext cx="3671336" cy="187797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1826968"/>
            <a:ext cx="3286891" cy="1505842"/>
          </a:xfrm>
        </p:spPr>
        <p:txBody>
          <a:bodyPr/>
          <a:lstStyle>
            <a:lvl1pPr>
              <a:defRPr sz="2400"/>
            </a:lvl1pPr>
          </a:lstStyle>
          <a:p>
            <a:r>
              <a:rPr lang="en-US"/>
              <a:t>Click to edit Master title style</a:t>
            </a:r>
          </a:p>
        </p:txBody>
      </p:sp>
      <p:sp>
        <p:nvSpPr>
          <p:cNvPr id="6" name="Text Placeholder 5"/>
          <p:cNvSpPr>
            <a:spLocks noGrp="1"/>
          </p:cNvSpPr>
          <p:nvPr>
            <p:ph type="body" sz="quarter" idx="16"/>
          </p:nvPr>
        </p:nvSpPr>
        <p:spPr>
          <a:xfrm>
            <a:off x="4617000" y="1714500"/>
            <a:ext cx="3660225" cy="1721644"/>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8A87A34-81AB-432B-8DAE-1953F412C126}" type="datetimeFigureOut">
              <a:rPr lang="en-US" smtClean="0"/>
              <a:pPr/>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10429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924315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334567"/>
            <a:ext cx="3391762" cy="406122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137656" y="439628"/>
            <a:ext cx="1871093" cy="385109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7501" y="334567"/>
            <a:ext cx="4958655" cy="406122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157385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90668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p:spPr>
        <p:txBody>
          <a:bodyPr/>
          <a:lstStyle/>
          <a:p>
            <a:r>
              <a:rPr lang="en-US"/>
              <a:t>Click to edit Master title style</a:t>
            </a:r>
          </a:p>
        </p:txBody>
      </p:sp>
      <p:sp>
        <p:nvSpPr>
          <p:cNvPr id="3" name="Content Placeholder 2"/>
          <p:cNvSpPr>
            <a:spLocks noGrp="1"/>
          </p:cNvSpPr>
          <p:nvPr>
            <p:ph idx="1"/>
          </p:nvPr>
        </p:nvSpPr>
        <p:spPr>
          <a:xfrm>
            <a:off x="614034" y="1666716"/>
            <a:ext cx="7915931" cy="272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52855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9144000" cy="3902869"/>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2213547"/>
            <a:ext cx="7921064" cy="1101600"/>
          </a:xfrm>
        </p:spPr>
        <p:txBody>
          <a:bodyPr anchor="b"/>
          <a:lstStyle>
            <a:lvl1pPr algn="r">
              <a:defRPr sz="3600" b="1" cap="none"/>
            </a:lvl1pPr>
          </a:lstStyle>
          <a:p>
            <a:r>
              <a:rPr lang="en-US"/>
              <a:t>Click to edit Master title style</a:t>
            </a:r>
          </a:p>
        </p:txBody>
      </p:sp>
      <p:sp>
        <p:nvSpPr>
          <p:cNvPr id="3" name="Text Placeholder 2"/>
          <p:cNvSpPr>
            <a:spLocks noGrp="1"/>
          </p:cNvSpPr>
          <p:nvPr>
            <p:ph type="body" idx="1"/>
          </p:nvPr>
        </p:nvSpPr>
        <p:spPr>
          <a:xfrm>
            <a:off x="607500" y="3960901"/>
            <a:ext cx="7921064" cy="325466"/>
          </a:xfrm>
        </p:spPr>
        <p:txBody>
          <a:bodyPr anchor="t">
            <a:no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336354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4034" y="1666716"/>
            <a:ext cx="3889405" cy="27290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0562" y="1666715"/>
            <a:ext cx="3895937" cy="272907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27513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11046" y="1631156"/>
            <a:ext cx="3892393" cy="432197"/>
          </a:xfr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11047" y="2063354"/>
            <a:ext cx="3892392" cy="233243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0562" y="1631156"/>
            <a:ext cx="3895937" cy="432197"/>
          </a:xfr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0562" y="2063354"/>
            <a:ext cx="3895937" cy="233243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55892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225731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8916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4" y="334566"/>
            <a:ext cx="2660650" cy="13609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4" y="334566"/>
            <a:ext cx="2660650" cy="1213797"/>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641725" y="334567"/>
            <a:ext cx="4689475" cy="40612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04864" y="1695554"/>
            <a:ext cx="2660650" cy="270023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49176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1046" y="545642"/>
            <a:ext cx="3639741" cy="1212872"/>
          </a:xfrm>
        </p:spPr>
        <p:txBody>
          <a:bodyPr anchor="b">
            <a:normAutofit/>
          </a:bodyPr>
          <a:lstStyle>
            <a:lvl1pPr algn="l">
              <a:defRPr sz="1800" b="0"/>
            </a:lvl1pPr>
          </a:lstStyle>
          <a:p>
            <a:r>
              <a:rPr lang="en-US"/>
              <a:t>Click to edit Master title style</a:t>
            </a:r>
          </a:p>
        </p:txBody>
      </p:sp>
      <p:sp>
        <p:nvSpPr>
          <p:cNvPr id="9" name="Picture Placeholder 11"/>
          <p:cNvSpPr>
            <a:spLocks noGrp="1" noChangeAspect="1"/>
          </p:cNvSpPr>
          <p:nvPr>
            <p:ph type="pic" sz="quarter" idx="13"/>
          </p:nvPr>
        </p:nvSpPr>
        <p:spPr bwMode="auto">
          <a:xfrm>
            <a:off x="4573588" y="0"/>
            <a:ext cx="4570412" cy="51435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050"/>
            </a:lvl1pPr>
          </a:lstStyle>
          <a:p>
            <a:r>
              <a:rPr lang="en-US"/>
              <a:t>Click icon to add picture</a:t>
            </a:r>
          </a:p>
        </p:txBody>
      </p:sp>
      <p:sp>
        <p:nvSpPr>
          <p:cNvPr id="4" name="Text Placeholder 3"/>
          <p:cNvSpPr>
            <a:spLocks noGrp="1"/>
          </p:cNvSpPr>
          <p:nvPr>
            <p:ph type="body" sz="half" idx="2"/>
          </p:nvPr>
        </p:nvSpPr>
        <p:spPr>
          <a:xfrm>
            <a:off x="611046" y="1758513"/>
            <a:ext cx="3639741" cy="2637274"/>
          </a:xfrm>
        </p:spPr>
        <p:txBody>
          <a:bodyPr anchor="t">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2914358" y="4531022"/>
            <a:ext cx="732659" cy="273844"/>
          </a:xfrm>
        </p:spPr>
        <p:txBody>
          <a:bodyPr/>
          <a:lstStyle/>
          <a:p>
            <a:fld id="{48A87A34-81AB-432B-8DAE-1953F412C126}" type="datetimeFigureOut">
              <a:rPr lang="en-US" smtClean="0"/>
              <a:pPr/>
              <a:t>4/3/2023</a:t>
            </a:fld>
            <a:endParaRPr lang="en-US"/>
          </a:p>
        </p:txBody>
      </p:sp>
      <p:sp>
        <p:nvSpPr>
          <p:cNvPr id="6" name="Footer Placeholder 5"/>
          <p:cNvSpPr>
            <a:spLocks noGrp="1"/>
          </p:cNvSpPr>
          <p:nvPr>
            <p:ph type="ftr" sz="quarter" idx="11"/>
          </p:nvPr>
        </p:nvSpPr>
        <p:spPr>
          <a:xfrm>
            <a:off x="442797" y="4531022"/>
            <a:ext cx="2471560" cy="273844"/>
          </a:xfrm>
        </p:spPr>
        <p:txBody>
          <a:bodyPr/>
          <a:lstStyle/>
          <a:p>
            <a:endParaRPr lang="en-US"/>
          </a:p>
        </p:txBody>
      </p:sp>
      <p:sp>
        <p:nvSpPr>
          <p:cNvPr id="7" name="Slide Number Placeholder 6"/>
          <p:cNvSpPr>
            <a:spLocks noGrp="1"/>
          </p:cNvSpPr>
          <p:nvPr>
            <p:ph type="sldNum" sz="quarter" idx="12"/>
          </p:nvPr>
        </p:nvSpPr>
        <p:spPr>
          <a:xfrm>
            <a:off x="3647017" y="4436917"/>
            <a:ext cx="796616" cy="36794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318556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500" y="335391"/>
            <a:ext cx="7928999" cy="727838"/>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607500" y="1638301"/>
            <a:ext cx="7922464" cy="2755798"/>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38636" y="4531022"/>
            <a:ext cx="6483240" cy="273844"/>
          </a:xfrm>
          <a:prstGeom prst="rect">
            <a:avLst/>
          </a:prstGeom>
        </p:spPr>
        <p:txBody>
          <a:bodyPr vert="horz" lIns="91440" tIns="45720" rIns="91440" bIns="45720" rtlCol="0" anchor="b"/>
          <a:lstStyle>
            <a:lvl1pPr algn="l">
              <a:defRPr sz="675">
                <a:solidFill>
                  <a:schemeClr val="tx1"/>
                </a:solidFill>
              </a:defRPr>
            </a:lvl1pPr>
          </a:lstStyle>
          <a:p>
            <a:endParaRPr lang="en-US"/>
          </a:p>
        </p:txBody>
      </p:sp>
      <p:sp>
        <p:nvSpPr>
          <p:cNvPr id="4" name="Date Placeholder 3"/>
          <p:cNvSpPr>
            <a:spLocks noGrp="1"/>
          </p:cNvSpPr>
          <p:nvPr>
            <p:ph type="dt" sz="half" idx="2"/>
          </p:nvPr>
        </p:nvSpPr>
        <p:spPr>
          <a:xfrm>
            <a:off x="7000969" y="4531022"/>
            <a:ext cx="1007780" cy="273844"/>
          </a:xfrm>
          <a:prstGeom prst="rect">
            <a:avLst/>
          </a:prstGeom>
        </p:spPr>
        <p:txBody>
          <a:bodyPr vert="horz" lIns="91440" tIns="45720" rIns="91440" bIns="45720" rtlCol="0" anchor="b"/>
          <a:lstStyle>
            <a:lvl1pPr algn="r">
              <a:defRPr sz="675">
                <a:solidFill>
                  <a:schemeClr val="tx1"/>
                </a:solidFill>
              </a:defRPr>
            </a:lvl1pPr>
          </a:lstStyle>
          <a:p>
            <a:fld id="{48A87A34-81AB-432B-8DAE-1953F412C126}" type="datetimeFigureOut">
              <a:rPr lang="en-US" smtClean="0"/>
              <a:pPr/>
              <a:t>4/3/2023</a:t>
            </a:fld>
            <a:endParaRPr lang="en-US"/>
          </a:p>
        </p:txBody>
      </p:sp>
      <p:sp>
        <p:nvSpPr>
          <p:cNvPr id="6" name="Slide Number Placeholder 5"/>
          <p:cNvSpPr>
            <a:spLocks noGrp="1"/>
          </p:cNvSpPr>
          <p:nvPr>
            <p:ph type="sldNum" sz="quarter" idx="4"/>
          </p:nvPr>
        </p:nvSpPr>
        <p:spPr>
          <a:xfrm>
            <a:off x="8008749" y="4436917"/>
            <a:ext cx="796616" cy="367949"/>
          </a:xfrm>
          <a:prstGeom prst="rect">
            <a:avLst/>
          </a:prstGeom>
        </p:spPr>
        <p:txBody>
          <a:bodyPr vert="horz" lIns="91440" tIns="45720" rIns="91440" bIns="10800" rtlCol="0" anchor="b"/>
          <a:lstStyle>
            <a:lvl1pPr algn="r">
              <a:defRPr sz="15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2643584"/>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sldNum="0" hdr="0" ftr="0" dt="0"/>
  <p:txStyles>
    <p:titleStyle>
      <a:lvl1pPr algn="l" defTabSz="342900" rtl="0" eaLnBrk="1" latinLnBrk="0" hangingPunct="1">
        <a:spcBef>
          <a:spcPct val="0"/>
        </a:spcBef>
        <a:buNone/>
        <a:defRPr sz="3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ct val="20000"/>
        </a:spcBef>
        <a:spcAft>
          <a:spcPts val="450"/>
        </a:spcAft>
        <a:buClr>
          <a:schemeClr val="accent1"/>
        </a:buClr>
        <a:buFont typeface="Wingdings 2" charset="2"/>
        <a:buChar char=""/>
        <a:defRPr sz="1350" kern="1200">
          <a:solidFill>
            <a:schemeClr val="tx1"/>
          </a:solidFill>
          <a:latin typeface="+mn-lt"/>
          <a:ea typeface="+mn-ea"/>
          <a:cs typeface="+mn-cs"/>
        </a:defRPr>
      </a:lvl1pPr>
      <a:lvl2pPr marL="557213" indent="-214313" algn="l" defTabSz="342900" rtl="0" eaLnBrk="1" latinLnBrk="0" hangingPunct="1">
        <a:spcBef>
          <a:spcPct val="20000"/>
        </a:spcBef>
        <a:spcAft>
          <a:spcPts val="450"/>
        </a:spcAft>
        <a:buClr>
          <a:schemeClr val="accent1"/>
        </a:buClr>
        <a:buFont typeface="Wingdings 2" charset="2"/>
        <a:buChar char=""/>
        <a:defRPr sz="1200"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Clr>
          <a:schemeClr val="accent1"/>
        </a:buClr>
        <a:buFont typeface="Wingdings 2" charset="2"/>
        <a:buChar char=""/>
        <a:defRPr sz="1050" kern="1200">
          <a:solidFill>
            <a:schemeClr val="tx1"/>
          </a:solidFill>
          <a:latin typeface="+mn-lt"/>
          <a:ea typeface="+mn-ea"/>
          <a:cs typeface="+mn-cs"/>
        </a:defRPr>
      </a:lvl3pPr>
      <a:lvl4pPr marL="12001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4pPr>
      <a:lvl5pPr marL="15430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5pPr>
      <a:lvl6pPr marL="18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hyperlink" Target="https://github.com/amir650/BlackWidow-Chess/tree/master/src/com/chess" TargetMode="External"/><Relationship Id="rId4" Type="http://schemas.openxmlformats.org/officeDocument/2006/relationships/hyperlink" Target="https://github.com/cirillojon/ChessAI"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baeldung.com/java-when-to-use-parallel-stream" TargetMode="External"/><Relationship Id="rId3" Type="http://schemas.openxmlformats.org/officeDocument/2006/relationships/hyperlink" Target="https://blogs.oracle.com/javamagazine/post/java-parallel-streams-performance-benchmark" TargetMode="External"/><Relationship Id="rId7" Type="http://schemas.openxmlformats.org/officeDocument/2006/relationships/hyperlink" Target="https://docs.oracle.com/javase/tutorial/essential/concurrency/forkjoin.html"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s://www.java67.com/2018/10/java-8-stream-and-functional-programming-interview-questions-answers.html" TargetMode="External"/><Relationship Id="rId5" Type="http://schemas.openxmlformats.org/officeDocument/2006/relationships/hyperlink" Target="https://www.freecodecamp.org/news/simple-chess-ai-step-by-step-1d55a9266977/" TargetMode="External"/><Relationship Id="rId4" Type="http://schemas.openxmlformats.org/officeDocument/2006/relationships/hyperlink" Target="https://raphsilva.github.io/utilities/minimax_simulato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microsoft.com/office/2007/relationships/media" Target="../media/media1.webm"/><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Title 1">
            <a:extLst>
              <a:ext uri="{FF2B5EF4-FFF2-40B4-BE49-F238E27FC236}">
                <a16:creationId xmlns:a16="http://schemas.microsoft.com/office/drawing/2014/main" id="{47A6B96A-33EF-A312-7F60-589396544705}"/>
              </a:ext>
            </a:extLst>
          </p:cNvPr>
          <p:cNvSpPr>
            <a:spLocks noGrp="1"/>
          </p:cNvSpPr>
          <p:nvPr>
            <p:ph type="title"/>
          </p:nvPr>
        </p:nvSpPr>
        <p:spPr/>
        <p:txBody>
          <a:bodyPr/>
          <a:lstStyle/>
          <a:p>
            <a:r>
              <a:rPr lang="en-US"/>
              <a:t>Multi-Threaded Chess AI</a:t>
            </a:r>
          </a:p>
        </p:txBody>
      </p:sp>
      <p:pic>
        <p:nvPicPr>
          <p:cNvPr id="6" name="Picture Placeholder 5" descr="A picture containing text, toy&#10;&#10;Description automatically generated">
            <a:extLst>
              <a:ext uri="{FF2B5EF4-FFF2-40B4-BE49-F238E27FC236}">
                <a16:creationId xmlns:a16="http://schemas.microsoft.com/office/drawing/2014/main" id="{7378771F-B043-C08B-272A-2FDEEF1B9DE2}"/>
              </a:ext>
            </a:extLst>
          </p:cNvPr>
          <p:cNvPicPr>
            <a:picLocks noGrp="1" noChangeAspect="1"/>
          </p:cNvPicPr>
          <p:nvPr>
            <p:ph type="pic" sz="quarter" idx="13"/>
          </p:nvPr>
        </p:nvPicPr>
        <p:blipFill>
          <a:blip r:embed="rId3"/>
          <a:srcRect t="15000" b="15000"/>
          <a:stretch>
            <a:fillRect/>
          </a:stretch>
        </p:blipFill>
        <p:spPr>
          <a:xfrm>
            <a:off x="2677" y="0"/>
            <a:ext cx="9144000" cy="3600450"/>
          </a:xfrm>
        </p:spPr>
      </p:pic>
      <p:sp>
        <p:nvSpPr>
          <p:cNvPr id="3" name="Text Placeholder 2">
            <a:extLst>
              <a:ext uri="{FF2B5EF4-FFF2-40B4-BE49-F238E27FC236}">
                <a16:creationId xmlns:a16="http://schemas.microsoft.com/office/drawing/2014/main" id="{8BFD1736-396D-FD34-B95C-DF64201755BF}"/>
              </a:ext>
            </a:extLst>
          </p:cNvPr>
          <p:cNvSpPr>
            <a:spLocks noGrp="1"/>
          </p:cNvSpPr>
          <p:nvPr>
            <p:ph type="body" sz="half" idx="2"/>
          </p:nvPr>
        </p:nvSpPr>
        <p:spPr/>
        <p:txBody>
          <a:bodyPr/>
          <a:lstStyle/>
          <a:p>
            <a:r>
              <a:rPr lang="en-US"/>
              <a:t>Group 18 – Jonathan Cirillo, Jesse Johnson, Lester Miller, Jonathan Velez, and Marco Peric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12060EAC-855E-DD9D-CB8F-34AA57087CAE}"/>
              </a:ext>
            </a:extLst>
          </p:cNvPr>
          <p:cNvPicPr>
            <a:picLocks noChangeAspect="1"/>
          </p:cNvPicPr>
          <p:nvPr/>
        </p:nvPicPr>
        <p:blipFill>
          <a:blip r:embed="rId3"/>
          <a:stretch>
            <a:fillRect/>
          </a:stretch>
        </p:blipFill>
        <p:spPr>
          <a:xfrm>
            <a:off x="681026" y="1412803"/>
            <a:ext cx="7076451" cy="3117734"/>
          </a:xfrm>
          <a:prstGeom prst="rect">
            <a:avLst/>
          </a:prstGeom>
        </p:spPr>
      </p:pic>
      <p:sp>
        <p:nvSpPr>
          <p:cNvPr id="14" name="Title 1">
            <a:extLst>
              <a:ext uri="{FF2B5EF4-FFF2-40B4-BE49-F238E27FC236}">
                <a16:creationId xmlns:a16="http://schemas.microsoft.com/office/drawing/2014/main" id="{C54E5064-9349-F61D-90EF-282060240D3C}"/>
              </a:ext>
            </a:extLst>
          </p:cNvPr>
          <p:cNvSpPr txBox="1">
            <a:spLocks/>
          </p:cNvSpPr>
          <p:nvPr/>
        </p:nvSpPr>
        <p:spPr>
          <a:xfrm>
            <a:off x="311700" y="445025"/>
            <a:ext cx="8520600" cy="572700"/>
          </a:xfrm>
          <a:prstGeom prst="rect">
            <a:avLst/>
          </a:prstGeom>
        </p:spPr>
        <p:txBody>
          <a:bodyPr lIns="91440" tIns="45720" rIns="91440" bIns="45720" anchor="t">
            <a:normAutofit fontScale="97500"/>
          </a:bodyPr>
          <a:lstStyle>
            <a:lvl1pPr algn="l" defTabSz="342900" rtl="0" eaLnBrk="1" latinLnBrk="0" hangingPunct="1">
              <a:spcBef>
                <a:spcPct val="0"/>
              </a:spcBef>
              <a:buNone/>
              <a:defRPr sz="3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Using the Transpositional Table in the code</a:t>
            </a:r>
          </a:p>
        </p:txBody>
      </p:sp>
    </p:spTree>
    <p:extLst>
      <p:ext uri="{BB962C8B-B14F-4D97-AF65-F5344CB8AC3E}">
        <p14:creationId xmlns:p14="http://schemas.microsoft.com/office/powerpoint/2010/main" val="3849265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54C1EE6B-C083-4C1C-8B8B-609D7C664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2050" name="Picture 2" descr="Executor Service Illustration | Download Scientific Diagram">
            <a:extLst>
              <a:ext uri="{FF2B5EF4-FFF2-40B4-BE49-F238E27FC236}">
                <a16:creationId xmlns:a16="http://schemas.microsoft.com/office/drawing/2014/main" id="{314FC10D-A38A-3262-48C4-D82F291A92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44" r="-4" b="-4"/>
          <a:stretch/>
        </p:blipFill>
        <p:spPr bwMode="auto">
          <a:xfrm>
            <a:off x="482600" y="482600"/>
            <a:ext cx="8178799" cy="417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01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Executor Service Implementation</a:t>
            </a:r>
          </a:p>
        </p:txBody>
      </p:sp>
      <p:sp>
        <p:nvSpPr>
          <p:cNvPr id="91" name="Google Shape;91;p19"/>
          <p:cNvSpPr txBox="1">
            <a:spLocks noGrp="1"/>
          </p:cNvSpPr>
          <p:nvPr>
            <p:ph type="body" idx="1"/>
          </p:nvPr>
        </p:nvSpPr>
        <p:spPr>
          <a:xfrm>
            <a:off x="204716" y="1152475"/>
            <a:ext cx="3397022" cy="3432687"/>
          </a:xfrm>
          <a:prstGeom prst="rect">
            <a:avLst/>
          </a:prstGeom>
        </p:spPr>
        <p:txBody>
          <a:bodyPr spcFirstLastPara="1" wrap="square" lIns="91425" tIns="91425" rIns="91425" bIns="91425" anchor="t" anchorCtr="0">
            <a:normAutofit fontScale="92500" lnSpcReduction="10000"/>
          </a:bodyPr>
          <a:lstStyle/>
          <a:p>
            <a:pPr marL="285750" lvl="0" indent="-285750" algn="l" rtl="0">
              <a:spcBef>
                <a:spcPts val="0"/>
              </a:spcBef>
              <a:spcAft>
                <a:spcPts val="1200"/>
              </a:spcAft>
              <a:buFont typeface="Wingdings" panose="05000000000000000000" pitchFamily="2" charset="2"/>
              <a:buChar char="v"/>
            </a:pPr>
            <a:r>
              <a:rPr lang="en-US" sz="1700" b="1"/>
              <a:t>Create a fixed thread pool with a specified number of threads.</a:t>
            </a:r>
          </a:p>
          <a:p>
            <a:pPr marL="285750" lvl="0" indent="-285750" algn="l" rtl="0">
              <a:spcBef>
                <a:spcPts val="0"/>
              </a:spcBef>
              <a:spcAft>
                <a:spcPts val="1200"/>
              </a:spcAft>
              <a:buFont typeface="Wingdings" panose="05000000000000000000" pitchFamily="2" charset="2"/>
              <a:buChar char="v"/>
            </a:pPr>
            <a:r>
              <a:rPr lang="en-US" sz="1700" b="1"/>
              <a:t>For each legal move, submit a task to the executor for parallel execution.</a:t>
            </a:r>
          </a:p>
          <a:p>
            <a:pPr marL="285750" lvl="0" indent="-285750" algn="l" rtl="0">
              <a:spcBef>
                <a:spcPts val="0"/>
              </a:spcBef>
              <a:spcAft>
                <a:spcPts val="1200"/>
              </a:spcAft>
              <a:buFont typeface="Wingdings" panose="05000000000000000000" pitchFamily="2" charset="2"/>
              <a:buChar char="v"/>
            </a:pPr>
            <a:r>
              <a:rPr lang="en-US" sz="1700" b="1"/>
              <a:t>Collect results from the futures by calling </a:t>
            </a:r>
            <a:r>
              <a:rPr lang="en-US" sz="1700" b="1" err="1"/>
              <a:t>future.get</a:t>
            </a:r>
            <a:r>
              <a:rPr lang="en-US" sz="1700" b="1"/>
              <a:t>() and process them accordingly.</a:t>
            </a:r>
          </a:p>
          <a:p>
            <a:pPr marL="285750" lvl="0" indent="-285750" algn="l" rtl="0">
              <a:spcBef>
                <a:spcPts val="0"/>
              </a:spcBef>
              <a:spcAft>
                <a:spcPts val="1200"/>
              </a:spcAft>
              <a:buFont typeface="Wingdings" panose="05000000000000000000" pitchFamily="2" charset="2"/>
              <a:buChar char="v"/>
            </a:pPr>
            <a:r>
              <a:rPr lang="en-US" sz="1700" b="1"/>
              <a:t>Shut down the executor after all tasks are done.</a:t>
            </a:r>
          </a:p>
          <a:p>
            <a:pPr marL="0" lvl="0" indent="0" algn="l" rtl="0">
              <a:spcBef>
                <a:spcPts val="0"/>
              </a:spcBef>
              <a:spcAft>
                <a:spcPts val="1200"/>
              </a:spcAft>
              <a:buNone/>
            </a:pPr>
            <a:endParaRPr lang="en-US"/>
          </a:p>
        </p:txBody>
      </p:sp>
      <p:pic>
        <p:nvPicPr>
          <p:cNvPr id="9" name="Picture 8" descr="Text&#10;&#10;Description automatically generated">
            <a:extLst>
              <a:ext uri="{FF2B5EF4-FFF2-40B4-BE49-F238E27FC236}">
                <a16:creationId xmlns:a16="http://schemas.microsoft.com/office/drawing/2014/main" id="{99B0B66D-A7B0-3489-77C3-C5002CF4854C}"/>
              </a:ext>
            </a:extLst>
          </p:cNvPr>
          <p:cNvPicPr>
            <a:picLocks noChangeAspect="1"/>
          </p:cNvPicPr>
          <p:nvPr/>
        </p:nvPicPr>
        <p:blipFill>
          <a:blip r:embed="rId3"/>
          <a:stretch>
            <a:fillRect/>
          </a:stretch>
        </p:blipFill>
        <p:spPr>
          <a:xfrm>
            <a:off x="3605897" y="1112232"/>
            <a:ext cx="5333387" cy="35862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3074" name="Picture 2" descr="Javarevisited: How to use Fork Join in Java Multithreading - Tutorial with  Example">
            <a:extLst>
              <a:ext uri="{FF2B5EF4-FFF2-40B4-BE49-F238E27FC236}">
                <a16:creationId xmlns:a16="http://schemas.microsoft.com/office/drawing/2014/main" id="{C50BF12C-138D-60B0-F8AF-0527CF0DBE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447" y="482600"/>
            <a:ext cx="7829105" cy="4178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37024CC-1B09-BDBC-3DF3-F2E3F8E2874A}"/>
              </a:ext>
            </a:extLst>
          </p:cNvPr>
          <p:cNvSpPr txBox="1"/>
          <p:nvPr/>
        </p:nvSpPr>
        <p:spPr>
          <a:xfrm>
            <a:off x="810490" y="59228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u="sng">
                <a:solidFill>
                  <a:schemeClr val="bg1"/>
                </a:solidFill>
              </a:rPr>
              <a:t>ForkJoinTask</a:t>
            </a:r>
          </a:p>
        </p:txBody>
      </p:sp>
    </p:spTree>
    <p:extLst>
      <p:ext uri="{BB962C8B-B14F-4D97-AF65-F5344CB8AC3E}">
        <p14:creationId xmlns:p14="http://schemas.microsoft.com/office/powerpoint/2010/main" val="4224049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ForkJoinTask Implementation</a:t>
            </a:r>
          </a:p>
        </p:txBody>
      </p:sp>
      <p:sp>
        <p:nvSpPr>
          <p:cNvPr id="97" name="Google Shape;97;p20"/>
          <p:cNvSpPr txBox="1">
            <a:spLocks noGrp="1"/>
          </p:cNvSpPr>
          <p:nvPr>
            <p:ph type="body" idx="1"/>
          </p:nvPr>
        </p:nvSpPr>
        <p:spPr>
          <a:xfrm>
            <a:off x="311700" y="1152475"/>
            <a:ext cx="3230753" cy="3416400"/>
          </a:xfrm>
          <a:prstGeom prst="rect">
            <a:avLst/>
          </a:prstGeom>
        </p:spPr>
        <p:txBody>
          <a:bodyPr spcFirstLastPara="1" wrap="square" lIns="91425" tIns="91425" rIns="91425" bIns="91425" anchor="t" anchorCtr="0">
            <a:normAutofit lnSpcReduction="10000"/>
          </a:bodyPr>
          <a:lstStyle/>
          <a:p>
            <a:pPr marL="285750" indent="-285750">
              <a:spcAft>
                <a:spcPts val="1200"/>
              </a:spcAft>
              <a:buFont typeface="Wingdings" panose="05000000000000000000" pitchFamily="2" charset="2"/>
              <a:buChar char="v"/>
            </a:pPr>
            <a:r>
              <a:rPr lang="en-US" b="1"/>
              <a:t>We create an </a:t>
            </a:r>
            <a:r>
              <a:rPr lang="en-US" b="1" err="1"/>
              <a:t>ArrayList</a:t>
            </a:r>
            <a:r>
              <a:rPr lang="en-US" b="1"/>
              <a:t> to store tasks for each ordered move. </a:t>
            </a:r>
          </a:p>
          <a:p>
            <a:pPr marL="285750" indent="-285750">
              <a:spcAft>
                <a:spcPts val="1200"/>
              </a:spcAft>
              <a:buFont typeface="Wingdings" panose="05000000000000000000" pitchFamily="2" charset="2"/>
              <a:buChar char="v"/>
            </a:pPr>
            <a:r>
              <a:rPr lang="en-US" b="1"/>
              <a:t>A task is then instantiated for each move, in a loop that iteratives over the list of ordered moves. </a:t>
            </a:r>
          </a:p>
          <a:p>
            <a:pPr marL="285750" indent="-285750">
              <a:spcAft>
                <a:spcPts val="1200"/>
              </a:spcAft>
              <a:buFont typeface="Wingdings" panose="05000000000000000000" pitchFamily="2" charset="2"/>
              <a:buChar char="v"/>
            </a:pPr>
            <a:r>
              <a:rPr lang="en-US" b="1"/>
              <a:t>Then, we submit tasks to the </a:t>
            </a:r>
            <a:r>
              <a:rPr lang="en-US" b="1" err="1"/>
              <a:t>ForkJoinPool</a:t>
            </a:r>
            <a:r>
              <a:rPr lang="en-US" b="1"/>
              <a:t> using the '</a:t>
            </a:r>
            <a:r>
              <a:rPr lang="en-US" b="1" err="1"/>
              <a:t>invokeAll</a:t>
            </a:r>
            <a:r>
              <a:rPr lang="en-US" b="1"/>
              <a:t>()' method </a:t>
            </a:r>
          </a:p>
          <a:p>
            <a:pPr marL="285750" indent="-285750">
              <a:spcAft>
                <a:spcPts val="1200"/>
              </a:spcAft>
              <a:buFont typeface="Wingdings" panose="05000000000000000000" pitchFamily="2" charset="2"/>
              <a:buChar char="v"/>
            </a:pPr>
            <a:r>
              <a:rPr lang="en-US" b="1"/>
              <a:t>Once all the threads are finished running, we collect the results by joining each task and processing them as needed.</a:t>
            </a:r>
          </a:p>
        </p:txBody>
      </p:sp>
      <p:pic>
        <p:nvPicPr>
          <p:cNvPr id="7" name="Picture 6" descr="Text&#10;&#10;Description automatically generated">
            <a:extLst>
              <a:ext uri="{FF2B5EF4-FFF2-40B4-BE49-F238E27FC236}">
                <a16:creationId xmlns:a16="http://schemas.microsoft.com/office/drawing/2014/main" id="{957DC998-D37E-58E3-0C6F-6C595F558D97}"/>
              </a:ext>
            </a:extLst>
          </p:cNvPr>
          <p:cNvPicPr>
            <a:picLocks noChangeAspect="1"/>
          </p:cNvPicPr>
          <p:nvPr/>
        </p:nvPicPr>
        <p:blipFill>
          <a:blip r:embed="rId3"/>
          <a:stretch>
            <a:fillRect/>
          </a:stretch>
        </p:blipFill>
        <p:spPr>
          <a:xfrm>
            <a:off x="3441150" y="1076717"/>
            <a:ext cx="5670475" cy="31927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Parallel Streams Implementation</a:t>
            </a:r>
            <a:endParaRPr/>
          </a:p>
        </p:txBody>
      </p:sp>
      <p:sp>
        <p:nvSpPr>
          <p:cNvPr id="103" name="Google Shape;103;p21"/>
          <p:cNvSpPr txBox="1">
            <a:spLocks noGrp="1"/>
          </p:cNvSpPr>
          <p:nvPr>
            <p:ph type="body" idx="1"/>
          </p:nvPr>
        </p:nvSpPr>
        <p:spPr>
          <a:xfrm>
            <a:off x="311700" y="1152475"/>
            <a:ext cx="3325580" cy="3416400"/>
          </a:xfrm>
          <a:prstGeom prst="rect">
            <a:avLst/>
          </a:prstGeom>
        </p:spPr>
        <p:txBody>
          <a:bodyPr spcFirstLastPara="1" wrap="square" lIns="91425" tIns="91425" rIns="91425" bIns="91425" anchor="t" anchorCtr="0">
            <a:normAutofit fontScale="77500" lnSpcReduction="20000"/>
          </a:bodyPr>
          <a:lstStyle/>
          <a:p>
            <a:pPr marL="285750" indent="-285750">
              <a:buFont typeface="Wingdings" panose="05000000000000000000" pitchFamily="2" charset="2"/>
              <a:buChar char="v"/>
            </a:pPr>
            <a:r>
              <a:rPr lang="en-US" b="1" dirty="0">
                <a:ea typeface="+mn-lt"/>
                <a:cs typeface="+mn-lt"/>
              </a:rPr>
              <a:t>In Java 8,  the Streams API was released, which enabled developers to use functional programming techniques.</a:t>
            </a:r>
            <a:endParaRPr lang="en-US" dirty="0"/>
          </a:p>
          <a:p>
            <a:pPr marL="285750" indent="-285750">
              <a:buFont typeface="Arial,Sans-Serif" panose="05000000000000000000" pitchFamily="2" charset="2"/>
              <a:buChar char="•"/>
            </a:pPr>
            <a:endParaRPr lang="en-US" b="1"/>
          </a:p>
          <a:p>
            <a:pPr marL="285750" indent="-285750">
              <a:buFont typeface="Wingdings" panose="05000000000000000000" pitchFamily="2" charset="2"/>
              <a:buChar char="v"/>
            </a:pPr>
            <a:r>
              <a:rPr lang="en-US" b="1" dirty="0"/>
              <a:t>Parallel Streams uses the </a:t>
            </a:r>
            <a:r>
              <a:rPr lang="en-US" b="1" dirty="0" err="1"/>
              <a:t>ForkJoin</a:t>
            </a:r>
            <a:r>
              <a:rPr lang="en-US" b="1" dirty="0"/>
              <a:t> framework internally to execute tasks concurrently, but the implementation differs</a:t>
            </a:r>
          </a:p>
          <a:p>
            <a:pPr marL="285750" indent="-285750">
              <a:buFont typeface="Arial,Sans-Serif" panose="05000000000000000000" pitchFamily="2" charset="2"/>
              <a:buChar char="•"/>
            </a:pPr>
            <a:endParaRPr lang="en-US"/>
          </a:p>
          <a:p>
            <a:pPr marL="285750" indent="-285750">
              <a:spcAft>
                <a:spcPts val="1200"/>
              </a:spcAft>
              <a:buFont typeface="Wingdings" panose="05000000000000000000" pitchFamily="2" charset="2"/>
              <a:buChar char="v"/>
            </a:pPr>
            <a:r>
              <a:rPr lang="en-US" b="1" dirty="0"/>
              <a:t>The </a:t>
            </a:r>
            <a:r>
              <a:rPr lang="en-US" b="1" dirty="0" err="1"/>
              <a:t>parallelStream</a:t>
            </a:r>
            <a:r>
              <a:rPr lang="en-US" b="1" dirty="0"/>
              <a:t>() method is used to convert the sequential 'stream' of moves into a parallel stream    </a:t>
            </a:r>
            <a:endParaRPr lang="en-US" dirty="0"/>
          </a:p>
          <a:p>
            <a:pPr marL="285750" indent="-285750">
              <a:spcAft>
                <a:spcPts val="1200"/>
              </a:spcAft>
              <a:buFont typeface="Wingdings" panose="05000000000000000000" pitchFamily="2" charset="2"/>
              <a:buChar char="v"/>
            </a:pPr>
            <a:r>
              <a:rPr lang="en-US" b="1" dirty="0"/>
              <a:t>The .map function is used to performs the alpha beta calculations for each move   </a:t>
            </a:r>
          </a:p>
          <a:p>
            <a:pPr marL="285750" indent="-285750">
              <a:spcAft>
                <a:spcPts val="1200"/>
              </a:spcAft>
              <a:buFont typeface="Wingdings" panose="05000000000000000000" pitchFamily="2" charset="2"/>
              <a:buChar char="v"/>
            </a:pPr>
            <a:r>
              <a:rPr lang="en-US" b="1" dirty="0"/>
              <a:t>Then the .reduce function is used to merge the results and calculate the best move for the current player </a:t>
            </a:r>
          </a:p>
          <a:p>
            <a:pPr marL="285750" indent="-285750">
              <a:spcAft>
                <a:spcPts val="1200"/>
              </a:spcAft>
              <a:buFont typeface="Wingdings" panose="05000000000000000000" pitchFamily="2" charset="2"/>
              <a:buChar char="v"/>
            </a:pPr>
            <a:r>
              <a:rPr lang="en-US" b="1" dirty="0"/>
              <a:t>Lastly, the best move is then extracted once again using the .map function.</a:t>
            </a:r>
          </a:p>
          <a:p>
            <a:pPr marL="285750" indent="-285750">
              <a:spcAft>
                <a:spcPts val="1200"/>
              </a:spcAft>
              <a:buFont typeface="Wingdings" panose="05000000000000000000" pitchFamily="2" charset="2"/>
              <a:buChar char="v"/>
            </a:pPr>
            <a:r>
              <a:rPr lang="en-US" b="1" dirty="0"/>
              <a:t>A null move is </a:t>
            </a:r>
            <a:r>
              <a:rPr lang="en-US" b="1" dirty="0" err="1"/>
              <a:t>retunred</a:t>
            </a:r>
            <a:r>
              <a:rPr lang="en-US" b="1" dirty="0"/>
              <a:t> if there's no result, using the .</a:t>
            </a:r>
            <a:r>
              <a:rPr lang="en-US" b="1" dirty="0" err="1"/>
              <a:t>orElse</a:t>
            </a:r>
            <a:r>
              <a:rPr lang="en-US" b="1" dirty="0"/>
              <a:t> function</a:t>
            </a:r>
          </a:p>
        </p:txBody>
      </p:sp>
      <p:pic>
        <p:nvPicPr>
          <p:cNvPr id="3" name="Picture 2" descr="Text&#10;&#10;Description automatically generated">
            <a:extLst>
              <a:ext uri="{FF2B5EF4-FFF2-40B4-BE49-F238E27FC236}">
                <a16:creationId xmlns:a16="http://schemas.microsoft.com/office/drawing/2014/main" id="{8858CDDF-89C7-E4ED-1881-0E4009A56216}"/>
              </a:ext>
            </a:extLst>
          </p:cNvPr>
          <p:cNvPicPr>
            <a:picLocks noChangeAspect="1"/>
          </p:cNvPicPr>
          <p:nvPr/>
        </p:nvPicPr>
        <p:blipFill>
          <a:blip r:embed="rId3"/>
          <a:stretch>
            <a:fillRect/>
          </a:stretch>
        </p:blipFill>
        <p:spPr>
          <a:xfrm>
            <a:off x="3685660" y="1410393"/>
            <a:ext cx="5579364" cy="23227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Testing Strategy</a:t>
            </a:r>
          </a:p>
        </p:txBody>
      </p:sp>
      <p:sp>
        <p:nvSpPr>
          <p:cNvPr id="109" name="Google Shape;109;p22"/>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285750" indent="-285750">
              <a:spcAft>
                <a:spcPts val="1200"/>
              </a:spcAft>
              <a:buFont typeface="Wingdings" charset="2"/>
              <a:buChar char="v"/>
            </a:pPr>
            <a:r>
              <a:rPr lang="en-US" b="1">
                <a:ea typeface="+mn-lt"/>
                <a:cs typeface="+mn-lt"/>
              </a:rPr>
              <a:t>To test each approach, we had them play themselves up to a set number of moves and depth.</a:t>
            </a:r>
            <a:endParaRPr lang="en-US" b="1"/>
          </a:p>
          <a:p>
            <a:pPr marL="285750" indent="-285750">
              <a:spcAft>
                <a:spcPts val="1200"/>
              </a:spcAft>
              <a:buFont typeface="Wingdings" charset="2"/>
              <a:buChar char="v"/>
            </a:pPr>
            <a:r>
              <a:rPr lang="en-US" b="1">
                <a:ea typeface="+mn-lt"/>
                <a:cs typeface="+mn-lt"/>
              </a:rPr>
              <a:t>For this experiment, the depth was kept constant. </a:t>
            </a:r>
          </a:p>
          <a:p>
            <a:pPr marL="285750" indent="-285750">
              <a:spcAft>
                <a:spcPts val="1200"/>
              </a:spcAft>
              <a:buFont typeface="Wingdings" charset="2"/>
              <a:buChar char="v"/>
            </a:pPr>
            <a:r>
              <a:rPr lang="en-US" b="1">
                <a:ea typeface="+mn-lt"/>
                <a:cs typeface="+mn-lt"/>
              </a:rPr>
              <a:t>Number of cores, and parallel-implementation are our independent variables</a:t>
            </a:r>
          </a:p>
          <a:p>
            <a:pPr marL="285750" indent="-285750">
              <a:spcAft>
                <a:spcPts val="1200"/>
              </a:spcAft>
              <a:buFont typeface="Wingdings" charset="2"/>
              <a:buChar char="v"/>
            </a:pPr>
            <a:r>
              <a:rPr lang="en-US" b="1">
                <a:ea typeface="+mn-lt"/>
                <a:cs typeface="+mn-lt"/>
              </a:rPr>
              <a:t>We measured the move time calculations for each move of each game</a:t>
            </a:r>
          </a:p>
          <a:p>
            <a:pPr marL="285750" indent="-285750">
              <a:spcAft>
                <a:spcPts val="1200"/>
              </a:spcAft>
              <a:buFont typeface="Wingdings" charset="2"/>
              <a:buChar char="v"/>
            </a:pPr>
            <a:r>
              <a:rPr lang="en-US" b="1">
                <a:ea typeface="+mn-lt"/>
                <a:cs typeface="+mn-lt"/>
              </a:rPr>
              <a:t>For each of the 4 implementations, we had the AI play itself 5 times, so 20 games altogether.</a:t>
            </a:r>
          </a:p>
          <a:p>
            <a:pPr marL="285750" indent="-285750">
              <a:spcAft>
                <a:spcPts val="1200"/>
              </a:spcAft>
              <a:buFont typeface="Wingdings" charset="2"/>
              <a:buChar char="v"/>
            </a:pPr>
            <a:r>
              <a:rPr lang="en-US" b="1">
                <a:ea typeface="+mn-lt"/>
                <a:cs typeface="+mn-lt"/>
              </a:rPr>
              <a:t>We chose to only consider the first 50 moves (25 for each side) as they are the most computationally intensive (most possibilities) and near the end times speed-up &amp; normalize </a:t>
            </a:r>
          </a:p>
          <a:p>
            <a:pPr marL="285750" indent="-285750">
              <a:spcAft>
                <a:spcPts val="1200"/>
              </a:spcAft>
              <a:buFont typeface="Wingdings" charset="2"/>
              <a:buChar char="v"/>
            </a:pPr>
            <a:r>
              <a:rPr lang="en-US" b="1">
                <a:ea typeface="+mn-lt"/>
                <a:cs typeface="+mn-lt"/>
              </a:rPr>
              <a:t>Each 5 team members repeated these steps on their own hardware, to get a total of 100 games </a:t>
            </a:r>
          </a:p>
          <a:p>
            <a:pPr marL="285750" indent="-285750">
              <a:spcAft>
                <a:spcPts val="1200"/>
              </a:spcAft>
              <a:buFont typeface="Wingdings" charset="2"/>
              <a:buChar char="v"/>
            </a:pPr>
            <a:r>
              <a:rPr lang="en-US" b="1"/>
              <a:t>Tested on 2,4, and 8 core machines.</a:t>
            </a:r>
          </a:p>
          <a:p>
            <a:pPr marL="285750" indent="-285750">
              <a:spcAft>
                <a:spcPts val="1200"/>
              </a:spcAft>
              <a:buFont typeface="Wingdings" charset="2"/>
              <a:buChar char="v"/>
            </a:pPr>
            <a:r>
              <a:rPr lang="en-US" b="1"/>
              <a:t>Compared the overall move-time averages for each game.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4" name="Rectangle 10">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3FB37-1D28-2F52-660F-E594A90FA79C}"/>
              </a:ext>
            </a:extLst>
          </p:cNvPr>
          <p:cNvSpPr>
            <a:spLocks noGrp="1"/>
          </p:cNvSpPr>
          <p:nvPr>
            <p:ph type="title"/>
          </p:nvPr>
        </p:nvSpPr>
        <p:spPr>
          <a:xfrm>
            <a:off x="152204" y="2172128"/>
            <a:ext cx="7928998" cy="727837"/>
          </a:xfrm>
        </p:spPr>
        <p:txBody>
          <a:bodyPr vert="horz" lIns="91440" tIns="45720" rIns="91440" bIns="45720" rtlCol="0" anchor="b">
            <a:normAutofit/>
          </a:bodyPr>
          <a:lstStyle/>
          <a:p>
            <a:pPr defTabSz="457200">
              <a:spcBef>
                <a:spcPct val="0"/>
              </a:spcBef>
            </a:pPr>
            <a:r>
              <a:rPr lang="en-US" sz="3700"/>
              <a:t>Results</a:t>
            </a:r>
            <a:endParaRPr lang="en-US"/>
          </a:p>
        </p:txBody>
      </p:sp>
      <p:pic>
        <p:nvPicPr>
          <p:cNvPr id="9" name="Picture 9" descr="Chart, bar chart&#10;&#10;Description automatically generated">
            <a:extLst>
              <a:ext uri="{FF2B5EF4-FFF2-40B4-BE49-F238E27FC236}">
                <a16:creationId xmlns:a16="http://schemas.microsoft.com/office/drawing/2014/main" id="{056BF742-8E7F-BAC4-D011-04010A10149F}"/>
              </a:ext>
            </a:extLst>
          </p:cNvPr>
          <p:cNvPicPr>
            <a:picLocks noChangeAspect="1"/>
          </p:cNvPicPr>
          <p:nvPr/>
        </p:nvPicPr>
        <p:blipFill rotWithShape="1">
          <a:blip r:embed="rId3"/>
          <a:srcRect b="3629"/>
          <a:stretch/>
        </p:blipFill>
        <p:spPr>
          <a:xfrm>
            <a:off x="2323831" y="421346"/>
            <a:ext cx="6667618" cy="4299558"/>
          </a:xfrm>
          <a:prstGeom prst="rect">
            <a:avLst/>
          </a:prstGeom>
        </p:spPr>
      </p:pic>
    </p:spTree>
    <p:extLst>
      <p:ext uri="{BB962C8B-B14F-4D97-AF65-F5344CB8AC3E}">
        <p14:creationId xmlns:p14="http://schemas.microsoft.com/office/powerpoint/2010/main" val="136663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265980" y="15546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000"/>
              <a:t>Evaluation</a:t>
            </a:r>
          </a:p>
        </p:txBody>
      </p:sp>
      <p:sp>
        <p:nvSpPr>
          <p:cNvPr id="121" name="Google Shape;121;p24"/>
          <p:cNvSpPr txBox="1">
            <a:spLocks noGrp="1"/>
          </p:cNvSpPr>
          <p:nvPr>
            <p:ph type="body" idx="1"/>
          </p:nvPr>
        </p:nvSpPr>
        <p:spPr>
          <a:xfrm>
            <a:off x="43186" y="794335"/>
            <a:ext cx="8674814" cy="4133042"/>
          </a:xfrm>
          <a:prstGeom prst="rect">
            <a:avLst/>
          </a:prstGeom>
        </p:spPr>
        <p:txBody>
          <a:bodyPr spcFirstLastPara="1" vert="horz" wrap="square" lIns="91425" tIns="91425" rIns="91425" bIns="91425" rtlCol="0" anchor="t" anchorCtr="0">
            <a:noAutofit/>
          </a:bodyPr>
          <a:lstStyle/>
          <a:p>
            <a:pPr>
              <a:buNone/>
            </a:pPr>
            <a:r>
              <a:rPr lang="en-US" sz="900" b="1">
                <a:ea typeface="+mn-lt"/>
                <a:cs typeface="+mn-lt"/>
              </a:rPr>
              <a:t>These findings indicate that </a:t>
            </a:r>
            <a:r>
              <a:rPr lang="en-US" sz="900" b="1" err="1">
                <a:ea typeface="+mn-lt"/>
                <a:cs typeface="+mn-lt"/>
              </a:rPr>
              <a:t>ExecutorService</a:t>
            </a:r>
            <a:r>
              <a:rPr lang="en-US" sz="900" b="1">
                <a:ea typeface="+mn-lt"/>
                <a:cs typeface="+mn-lt"/>
              </a:rPr>
              <a:t> offers the best performance, followed by </a:t>
            </a:r>
            <a:r>
              <a:rPr lang="en-US" sz="900" b="1" err="1">
                <a:ea typeface="+mn-lt"/>
                <a:cs typeface="+mn-lt"/>
              </a:rPr>
              <a:t>ForkJoinTasks</a:t>
            </a:r>
            <a:r>
              <a:rPr lang="en-US" sz="900" b="1">
                <a:ea typeface="+mn-lt"/>
                <a:cs typeface="+mn-lt"/>
              </a:rPr>
              <a:t> &amp; Parallel Streams. </a:t>
            </a:r>
            <a:endParaRPr lang="en-US" sz="900" b="1"/>
          </a:p>
          <a:p>
            <a:pPr>
              <a:buNone/>
            </a:pPr>
            <a:endParaRPr lang="en-US" sz="900" b="1"/>
          </a:p>
          <a:p>
            <a:pPr>
              <a:buNone/>
            </a:pPr>
            <a:endParaRPr lang="en-US" sz="600" b="1">
              <a:ea typeface="+mn-lt"/>
              <a:cs typeface="+mn-lt"/>
            </a:endParaRPr>
          </a:p>
          <a:p>
            <a:pPr marL="285750" indent="-285750">
              <a:buFont typeface="Wingdings 2"/>
              <a:buChar char="●"/>
            </a:pPr>
            <a:r>
              <a:rPr lang="en-US" sz="900" b="1" err="1">
                <a:ea typeface="+mn-lt"/>
                <a:cs typeface="+mn-lt"/>
              </a:rPr>
              <a:t>ExecutorService</a:t>
            </a:r>
            <a:r>
              <a:rPr lang="en-US" sz="900" b="1">
                <a:ea typeface="+mn-lt"/>
                <a:cs typeface="+mn-lt"/>
              </a:rPr>
              <a:t> advantages: </a:t>
            </a:r>
            <a:endParaRPr lang="en-US" sz="900" b="1"/>
          </a:p>
          <a:p>
            <a:pPr indent="0">
              <a:buNone/>
            </a:pPr>
            <a:endParaRPr lang="en-US" sz="600" b="1"/>
          </a:p>
          <a:p>
            <a:pPr marL="1200150" lvl="1" indent="-285750">
              <a:buFont typeface="Wingdings 2"/>
              <a:buChar char="○"/>
            </a:pPr>
            <a:r>
              <a:rPr lang="en-US" sz="900" b="1">
                <a:ea typeface="+mn-lt"/>
                <a:cs typeface="+mn-lt"/>
              </a:rPr>
              <a:t>Maintains constant thread pool </a:t>
            </a:r>
            <a:endParaRPr lang="en-US" sz="900" b="1"/>
          </a:p>
          <a:p>
            <a:pPr lvl="1" indent="0">
              <a:buNone/>
            </a:pPr>
            <a:endParaRPr lang="en-US" sz="600" b="1"/>
          </a:p>
          <a:p>
            <a:pPr marL="1200150" lvl="1" indent="-285750">
              <a:buFont typeface="Wingdings 2"/>
              <a:buChar char="○"/>
            </a:pPr>
            <a:r>
              <a:rPr lang="en-US" sz="900" b="1" err="1">
                <a:ea typeface="+mn-lt"/>
                <a:cs typeface="+mn-lt"/>
              </a:rPr>
              <a:t>ThreadPoolExecutor</a:t>
            </a:r>
            <a:r>
              <a:rPr lang="en-US" sz="900" b="1">
                <a:ea typeface="+mn-lt"/>
                <a:cs typeface="+mn-lt"/>
              </a:rPr>
              <a:t> prevents repeated thread creation/destruction (no idle threads) </a:t>
            </a:r>
            <a:endParaRPr lang="en-US" sz="900" b="1"/>
          </a:p>
          <a:p>
            <a:pPr lvl="1" indent="0">
              <a:buNone/>
            </a:pPr>
            <a:endParaRPr lang="en-US" sz="600" b="1"/>
          </a:p>
          <a:p>
            <a:pPr marL="1200150" lvl="1" indent="-285750">
              <a:buFont typeface="Wingdings 2"/>
              <a:buChar char="○"/>
            </a:pPr>
            <a:r>
              <a:rPr lang="en-US" sz="900" b="1">
                <a:ea typeface="+mn-lt"/>
                <a:cs typeface="+mn-lt"/>
              </a:rPr>
              <a:t>Aligns well with iterative control flow of Alpha-Beta algorithm </a:t>
            </a:r>
            <a:endParaRPr lang="en-US" sz="900" b="1"/>
          </a:p>
          <a:p>
            <a:pPr lvl="1" indent="0">
              <a:buNone/>
            </a:pPr>
            <a:endParaRPr lang="en-US" sz="600" b="1">
              <a:ea typeface="+mn-lt"/>
              <a:cs typeface="+mn-lt"/>
            </a:endParaRPr>
          </a:p>
          <a:p>
            <a:pPr marL="285750" indent="-285750">
              <a:buFont typeface="Wingdings 2"/>
              <a:buChar char="●"/>
            </a:pPr>
            <a:r>
              <a:rPr lang="en-US" sz="900" b="1" err="1">
                <a:ea typeface="+mn-lt"/>
                <a:cs typeface="+mn-lt"/>
              </a:rPr>
              <a:t>ForkJoinTasks</a:t>
            </a:r>
            <a:r>
              <a:rPr lang="en-US" sz="900" b="1">
                <a:ea typeface="+mn-lt"/>
                <a:cs typeface="+mn-lt"/>
              </a:rPr>
              <a:t> limitations:       </a:t>
            </a:r>
          </a:p>
          <a:p>
            <a:pPr indent="0">
              <a:buNone/>
            </a:pPr>
            <a:endParaRPr lang="en-US" sz="600" b="1"/>
          </a:p>
          <a:p>
            <a:pPr marL="1200150" lvl="1" indent="-285750">
              <a:buFont typeface="Wingdings 2"/>
              <a:buChar char="○"/>
            </a:pPr>
            <a:r>
              <a:rPr lang="en-US" sz="900" b="1">
                <a:ea typeface="+mn-lt"/>
                <a:cs typeface="+mn-lt"/>
              </a:rPr>
              <a:t>If tasks being executed have varying execution times  the work-stealing algorithm may not effectively balance the workload. </a:t>
            </a:r>
            <a:endParaRPr lang="en-US" sz="900" b="1"/>
          </a:p>
          <a:p>
            <a:pPr lvl="1" indent="0">
              <a:buNone/>
            </a:pPr>
            <a:endParaRPr lang="en-US" sz="600" b="1"/>
          </a:p>
          <a:p>
            <a:pPr marL="1200150" lvl="1" indent="-285750">
              <a:buFont typeface="Wingdings 2"/>
              <a:buChar char="○"/>
            </a:pPr>
            <a:r>
              <a:rPr lang="en-US" sz="900" b="1">
                <a:ea typeface="+mn-lt"/>
                <a:cs typeface="+mn-lt"/>
              </a:rPr>
              <a:t>Some moves are much more computationally expensive than others, and threads may steal in a suboptimal way, causing some threads to perform much more work than others. This imbalance can lead to decreased performance. </a:t>
            </a:r>
            <a:endParaRPr lang="en-US" sz="900" b="1"/>
          </a:p>
          <a:p>
            <a:pPr lvl="1" indent="0">
              <a:buNone/>
            </a:pPr>
            <a:endParaRPr lang="en-US" sz="600" b="1"/>
          </a:p>
          <a:p>
            <a:pPr marL="1200150" lvl="1" indent="-285750">
              <a:buFont typeface="Wingdings 2"/>
              <a:buChar char="○"/>
            </a:pPr>
            <a:r>
              <a:rPr lang="en-US" sz="900" b="1">
                <a:ea typeface="+mn-lt"/>
                <a:cs typeface="+mn-lt"/>
              </a:rPr>
              <a:t>Work stealing can lead to cache misses which occur when a worker accesses a subtask that is not in its local cache, causing delays and traffic. </a:t>
            </a:r>
            <a:endParaRPr lang="en-US" sz="900" b="1"/>
          </a:p>
          <a:p>
            <a:pPr lvl="1" indent="0">
              <a:buNone/>
            </a:pPr>
            <a:endParaRPr lang="en-US" sz="600" b="1"/>
          </a:p>
          <a:p>
            <a:pPr marL="1200150" lvl="1" indent="-285750">
              <a:buFont typeface="Wingdings 2"/>
              <a:buChar char="○"/>
            </a:pPr>
            <a:r>
              <a:rPr lang="en-US" sz="900" b="1">
                <a:ea typeface="+mn-lt"/>
                <a:cs typeface="+mn-lt"/>
              </a:rPr>
              <a:t>Moving work from one thread to another creates overhead that may be computationally expensive </a:t>
            </a:r>
            <a:endParaRPr lang="en-US" sz="900" b="1"/>
          </a:p>
          <a:p>
            <a:pPr lvl="1" indent="0">
              <a:buNone/>
            </a:pPr>
            <a:endParaRPr lang="en-US" sz="600" b="1"/>
          </a:p>
          <a:p>
            <a:pPr marL="285750" indent="-285750">
              <a:buFont typeface="Wingdings 2"/>
              <a:buChar char="●"/>
            </a:pPr>
            <a:r>
              <a:rPr lang="en-US" sz="900" b="1">
                <a:ea typeface="+mn-lt"/>
                <a:cs typeface="+mn-lt"/>
              </a:rPr>
              <a:t>Parallel Streams limitations: </a:t>
            </a:r>
            <a:endParaRPr lang="en-US" sz="900" b="1"/>
          </a:p>
          <a:p>
            <a:pPr indent="0">
              <a:buSzPts val="1800"/>
              <a:buNone/>
            </a:pPr>
            <a:endParaRPr lang="en-US" sz="600" b="1"/>
          </a:p>
          <a:p>
            <a:pPr marL="0" indent="0">
              <a:buNone/>
            </a:pPr>
            <a:r>
              <a:rPr lang="en-US" sz="900" b="1">
                <a:ea typeface="+mn-lt"/>
                <a:cs typeface="+mn-lt"/>
              </a:rPr>
              <a:t>                                     Functional programming relies heavily on function calls and may produce more intermediate objects than other approaches. </a:t>
            </a:r>
          </a:p>
          <a:p>
            <a:pPr indent="0">
              <a:buNone/>
            </a:pPr>
            <a:r>
              <a:rPr lang="en-US" sz="600" b="1">
                <a:ea typeface="+mn-lt"/>
                <a:cs typeface="+mn-lt"/>
              </a:rPr>
              <a:t>                         </a:t>
            </a:r>
          </a:p>
          <a:p>
            <a:pPr marL="0" indent="0">
              <a:buNone/>
            </a:pPr>
            <a:r>
              <a:rPr lang="en-US" sz="900" b="1">
                <a:ea typeface="+mn-lt"/>
                <a:cs typeface="+mn-lt"/>
              </a:rPr>
              <a:t>                                     This can lead to increased overhead due to function call management and garbage collection, potentially affecting performance. </a:t>
            </a:r>
          </a:p>
          <a:p>
            <a:pPr indent="0">
              <a:buNone/>
            </a:pPr>
            <a:endParaRPr lang="en-US" sz="600" b="1">
              <a:ea typeface="+mn-lt"/>
              <a:cs typeface="+mn-lt"/>
            </a:endParaRPr>
          </a:p>
          <a:p>
            <a:pPr>
              <a:buNone/>
            </a:pPr>
            <a:endParaRPr lang="en-US" sz="600" b="1"/>
          </a:p>
          <a:p>
            <a:pPr>
              <a:buNone/>
            </a:pPr>
            <a:endParaRPr lang="en-US" sz="600" b="1"/>
          </a:p>
          <a:p>
            <a:pPr>
              <a:buNone/>
            </a:pPr>
            <a:endParaRPr lang="en-US" sz="600" b="1"/>
          </a:p>
          <a:p>
            <a:pPr>
              <a:buNone/>
            </a:pPr>
            <a:r>
              <a:rPr lang="en-US" sz="900" b="1">
                <a:ea typeface="+mn-lt"/>
                <a:cs typeface="+mn-lt"/>
              </a:rPr>
              <a:t>Overall, all implementations performed better than sequential. </a:t>
            </a:r>
            <a:endParaRPr lang="en-US" sz="900" b="1"/>
          </a:p>
          <a:p>
            <a:pPr>
              <a:buNone/>
            </a:pPr>
            <a:endParaRPr lang="en-US" sz="600" b="1">
              <a:ea typeface="+mn-lt"/>
              <a:cs typeface="+mn-lt"/>
            </a:endParaRPr>
          </a:p>
          <a:p>
            <a:pPr>
              <a:buNone/>
            </a:pPr>
            <a:endParaRPr lang="en-US" sz="600" b="1"/>
          </a:p>
          <a:p>
            <a:pPr>
              <a:buNone/>
            </a:pPr>
            <a:endParaRPr lang="en-US" sz="600" b="1"/>
          </a:p>
          <a:p>
            <a:pPr>
              <a:buNone/>
            </a:pPr>
            <a:endParaRPr lang="en-US" sz="900" b="1"/>
          </a:p>
        </p:txBody>
      </p:sp>
      <p:pic>
        <p:nvPicPr>
          <p:cNvPr id="2" name="Picture 2">
            <a:extLst>
              <a:ext uri="{FF2B5EF4-FFF2-40B4-BE49-F238E27FC236}">
                <a16:creationId xmlns:a16="http://schemas.microsoft.com/office/drawing/2014/main" id="{AB2A369A-6C32-0B57-E8DC-4020E4C6B8E4}"/>
              </a:ext>
            </a:extLst>
          </p:cNvPr>
          <p:cNvPicPr>
            <a:picLocks noChangeAspect="1"/>
          </p:cNvPicPr>
          <p:nvPr/>
        </p:nvPicPr>
        <p:blipFill>
          <a:blip r:embed="rId3"/>
          <a:stretch>
            <a:fillRect/>
          </a:stretch>
        </p:blipFill>
        <p:spPr>
          <a:xfrm>
            <a:off x="1002846" y="3740377"/>
            <a:ext cx="171450" cy="257175"/>
          </a:xfrm>
          <a:prstGeom prst="rect">
            <a:avLst/>
          </a:prstGeom>
        </p:spPr>
      </p:pic>
      <p:pic>
        <p:nvPicPr>
          <p:cNvPr id="3" name="Picture 3">
            <a:extLst>
              <a:ext uri="{FF2B5EF4-FFF2-40B4-BE49-F238E27FC236}">
                <a16:creationId xmlns:a16="http://schemas.microsoft.com/office/drawing/2014/main" id="{89E171FB-474A-AAE4-1FFB-66310FECDD78}"/>
              </a:ext>
            </a:extLst>
          </p:cNvPr>
          <p:cNvPicPr>
            <a:picLocks noChangeAspect="1"/>
          </p:cNvPicPr>
          <p:nvPr/>
        </p:nvPicPr>
        <p:blipFill>
          <a:blip r:embed="rId3"/>
          <a:stretch>
            <a:fillRect/>
          </a:stretch>
        </p:blipFill>
        <p:spPr>
          <a:xfrm>
            <a:off x="1002847" y="4003448"/>
            <a:ext cx="171450" cy="2571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Limitations/Challenges </a:t>
            </a:r>
          </a:p>
        </p:txBody>
      </p:sp>
      <p:graphicFrame>
        <p:nvGraphicFramePr>
          <p:cNvPr id="140" name="Google Shape;127;p25">
            <a:extLst>
              <a:ext uri="{FF2B5EF4-FFF2-40B4-BE49-F238E27FC236}">
                <a16:creationId xmlns:a16="http://schemas.microsoft.com/office/drawing/2014/main" id="{02D986F5-E155-1F0E-D40F-FB5AF3A03447}"/>
              </a:ext>
            </a:extLst>
          </p:cNvPr>
          <p:cNvGraphicFramePr/>
          <p:nvPr>
            <p:extLst>
              <p:ext uri="{D42A27DB-BD31-4B8C-83A1-F6EECF244321}">
                <p14:modId xmlns:p14="http://schemas.microsoft.com/office/powerpoint/2010/main" val="2019243013"/>
              </p:ext>
            </p:extLst>
          </p:nvPr>
        </p:nvGraphicFramePr>
        <p:xfrm>
          <a:off x="311700" y="1152475"/>
          <a:ext cx="85206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59"/>
        <p:cNvGrpSpPr/>
        <p:nvPr/>
      </p:nvGrpSpPr>
      <p:grpSpPr>
        <a:xfrm>
          <a:off x="0" y="0"/>
          <a:ext cx="0" cy="0"/>
          <a:chOff x="0" y="0"/>
          <a:chExt cx="0" cy="0"/>
        </a:xfrm>
      </p:grpSpPr>
      <p:sp>
        <p:nvSpPr>
          <p:cNvPr id="7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60" name="Google Shape;60;p14"/>
          <p:cNvSpPr txBox="1">
            <a:spLocks noGrp="1"/>
          </p:cNvSpPr>
          <p:nvPr>
            <p:ph type="title"/>
          </p:nvPr>
        </p:nvSpPr>
        <p:spPr>
          <a:xfrm>
            <a:off x="607500" y="335391"/>
            <a:ext cx="7928998" cy="727837"/>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4000"/>
              <a:t>Plan</a:t>
            </a:r>
          </a:p>
        </p:txBody>
      </p:sp>
      <p:pic>
        <p:nvPicPr>
          <p:cNvPr id="2" name="Picture 2">
            <a:extLst>
              <a:ext uri="{FF2B5EF4-FFF2-40B4-BE49-F238E27FC236}">
                <a16:creationId xmlns:a16="http://schemas.microsoft.com/office/drawing/2014/main" id="{096EA981-3C9B-5CD1-8DD1-37775D0E4F58}"/>
              </a:ext>
            </a:extLst>
          </p:cNvPr>
          <p:cNvPicPr>
            <a:picLocks noChangeAspect="1"/>
          </p:cNvPicPr>
          <p:nvPr/>
        </p:nvPicPr>
        <p:blipFill rotWithShape="1">
          <a:blip r:embed="rId3"/>
          <a:srcRect l="26723" r="33133" b="-3"/>
          <a:stretch/>
        </p:blipFill>
        <p:spPr>
          <a:xfrm>
            <a:off x="720328" y="1809750"/>
            <a:ext cx="2184797" cy="2721271"/>
          </a:xfrm>
          <a:prstGeom prst="roundRect">
            <a:avLst>
              <a:gd name="adj" fmla="val 3876"/>
            </a:avLst>
          </a:prstGeom>
          <a:ln>
            <a:solidFill>
              <a:schemeClr val="accent1"/>
            </a:solidFill>
          </a:ln>
          <a:effectLst/>
        </p:spPr>
      </p:pic>
      <p:sp>
        <p:nvSpPr>
          <p:cNvPr id="61" name="Google Shape;61;p14"/>
          <p:cNvSpPr txBox="1">
            <a:spLocks noGrp="1"/>
          </p:cNvSpPr>
          <p:nvPr>
            <p:ph type="body" idx="1"/>
          </p:nvPr>
        </p:nvSpPr>
        <p:spPr>
          <a:xfrm>
            <a:off x="3248024" y="1809750"/>
            <a:ext cx="5289550" cy="2724150"/>
          </a:xfrm>
          <a:prstGeom prst="rect">
            <a:avLst/>
          </a:prstGeom>
        </p:spPr>
        <p:txBody>
          <a:bodyPr spcFirstLastPara="1" vert="horz" lIns="91440" tIns="45720" rIns="91440" bIns="45720" rtlCol="0" anchor="ctr" anchorCtr="0">
            <a:normAutofit/>
          </a:bodyPr>
          <a:lstStyle/>
          <a:p>
            <a:pPr marL="0" indent="0" defTabSz="457200">
              <a:lnSpc>
                <a:spcPct val="90000"/>
              </a:lnSpc>
              <a:spcBef>
                <a:spcPct val="20000"/>
              </a:spcBef>
              <a:spcAft>
                <a:spcPts val="600"/>
              </a:spcAft>
              <a:buFont typeface="Wingdings 2" charset="2"/>
              <a:buChar char=""/>
            </a:pPr>
            <a:endParaRPr lang="en-US" sz="1000" b="1"/>
          </a:p>
          <a:p>
            <a:pPr marL="342900" defTabSz="457200">
              <a:lnSpc>
                <a:spcPct val="90000"/>
              </a:lnSpc>
              <a:spcBef>
                <a:spcPct val="20000"/>
              </a:spcBef>
              <a:spcAft>
                <a:spcPts val="600"/>
              </a:spcAft>
              <a:buFont typeface="Wingdings" charset="2"/>
              <a:buChar char="v"/>
            </a:pPr>
            <a:r>
              <a:rPr lang="en-US" sz="1000" b="1">
                <a:ea typeface="+mn-lt"/>
                <a:cs typeface="+mn-lt"/>
              </a:rPr>
              <a:t>For our experiment we decided to implement our AI using the Alpha-Beta-Pruning Algorithm.</a:t>
            </a:r>
          </a:p>
          <a:p>
            <a:pPr marL="342900" defTabSz="457200">
              <a:lnSpc>
                <a:spcPct val="90000"/>
              </a:lnSpc>
              <a:spcBef>
                <a:spcPct val="20000"/>
              </a:spcBef>
              <a:spcAft>
                <a:spcPts val="600"/>
              </a:spcAft>
              <a:buFont typeface="Wingdings" charset="2"/>
              <a:buChar char="v"/>
            </a:pPr>
            <a:r>
              <a:rPr lang="en-US" sz="1000" b="1"/>
              <a:t>Alpha-Beta-Pruning is an optimization of the Minimax algorithm, which is commonly used to find the best move in a 2-player game. </a:t>
            </a:r>
          </a:p>
          <a:p>
            <a:pPr marL="342900" defTabSz="457200">
              <a:lnSpc>
                <a:spcPct val="90000"/>
              </a:lnSpc>
              <a:spcBef>
                <a:spcPct val="20000"/>
              </a:spcBef>
              <a:spcAft>
                <a:spcPts val="600"/>
              </a:spcAft>
              <a:buFont typeface="Wingdings" charset="2"/>
              <a:buChar char="v"/>
            </a:pPr>
            <a:r>
              <a:rPr lang="en-US" sz="1000" b="1"/>
              <a:t>By itself, the Alpha Beta algorithm increases the processing speed of minimax - but we plan to improve its performance even further by </a:t>
            </a:r>
            <a:r>
              <a:rPr lang="en-US" sz="1000" b="1" err="1"/>
              <a:t>paralleizing</a:t>
            </a:r>
            <a:r>
              <a:rPr lang="en-US" sz="1000" b="1"/>
              <a:t> it.</a:t>
            </a:r>
          </a:p>
          <a:p>
            <a:pPr marL="342900" defTabSz="457200">
              <a:lnSpc>
                <a:spcPct val="90000"/>
              </a:lnSpc>
              <a:spcBef>
                <a:spcPct val="20000"/>
              </a:spcBef>
              <a:spcAft>
                <a:spcPts val="600"/>
              </a:spcAft>
              <a:buFont typeface="Wingdings" charset="2"/>
              <a:buChar char="v"/>
            </a:pPr>
            <a:r>
              <a:rPr lang="en-US" sz="1000" b="1"/>
              <a:t>Using Java, we successfully implemented three </a:t>
            </a:r>
            <a:r>
              <a:rPr lang="en-US" sz="1000" b="1" err="1"/>
              <a:t>parallelizations</a:t>
            </a:r>
            <a:r>
              <a:rPr lang="en-US" sz="1000" b="1"/>
              <a:t> of the Alpha Beta pruning algorithm, each using different parallelization methods. </a:t>
            </a:r>
          </a:p>
          <a:p>
            <a:pPr marL="342900" defTabSz="457200">
              <a:lnSpc>
                <a:spcPct val="90000"/>
              </a:lnSpc>
              <a:spcBef>
                <a:spcPct val="20000"/>
              </a:spcBef>
              <a:spcAft>
                <a:spcPts val="600"/>
              </a:spcAft>
              <a:buFont typeface="Wingdings" charset="2"/>
              <a:buChar char="v"/>
            </a:pPr>
            <a:r>
              <a:rPr lang="en-US" sz="1000" b="1"/>
              <a:t>We then compare the performance of these parallelized versions to the sequential version, to determine if there was any improvement, and evaluate which technique was most effective and why.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p:nvSpPr>
          <p:cNvPr id="139"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41" name="Rectangle 140">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a:extLst>
              <a:ext uri="{FF2B5EF4-FFF2-40B4-BE49-F238E27FC236}">
                <a16:creationId xmlns:a16="http://schemas.microsoft.com/office/drawing/2014/main" id="{8C25EF86-992A-82AF-6643-665B61CB7928}"/>
              </a:ext>
            </a:extLst>
          </p:cNvPr>
          <p:cNvPicPr>
            <a:picLocks noChangeAspect="1"/>
          </p:cNvPicPr>
          <p:nvPr/>
        </p:nvPicPr>
        <p:blipFill rotWithShape="1">
          <a:blip r:embed="rId3">
            <a:alphaModFix amt="40000"/>
          </a:blip>
          <a:srcRect t="5573" r="4" b="10034"/>
          <a:stretch/>
        </p:blipFill>
        <p:spPr>
          <a:xfrm>
            <a:off x="20" y="10"/>
            <a:ext cx="9143980" cy="5143490"/>
          </a:xfrm>
          <a:prstGeom prst="rect">
            <a:avLst/>
          </a:prstGeom>
        </p:spPr>
      </p:pic>
      <p:sp>
        <p:nvSpPr>
          <p:cNvPr id="132" name="Google Shape;132;p26"/>
          <p:cNvSpPr txBox="1">
            <a:spLocks noGrp="1"/>
          </p:cNvSpPr>
          <p:nvPr>
            <p:ph type="title"/>
          </p:nvPr>
        </p:nvSpPr>
        <p:spPr>
          <a:xfrm>
            <a:off x="607500" y="335391"/>
            <a:ext cx="7928998" cy="727837"/>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3100"/>
              <a:t> Future Research Ideas</a:t>
            </a:r>
          </a:p>
        </p:txBody>
      </p:sp>
      <p:sp>
        <p:nvSpPr>
          <p:cNvPr id="133" name="Google Shape;133;p26"/>
          <p:cNvSpPr txBox="1">
            <a:spLocks noGrp="1"/>
          </p:cNvSpPr>
          <p:nvPr>
            <p:ph type="body" idx="1"/>
          </p:nvPr>
        </p:nvSpPr>
        <p:spPr>
          <a:xfrm>
            <a:off x="529082" y="1666715"/>
            <a:ext cx="8008604" cy="2727383"/>
          </a:xfrm>
          <a:prstGeom prst="rect">
            <a:avLst/>
          </a:prstGeom>
        </p:spPr>
        <p:txBody>
          <a:bodyPr spcFirstLastPara="1" vert="horz" lIns="91440" tIns="45720" rIns="91440" bIns="45720" rtlCol="0" anchor="ctr" anchorCtr="0">
            <a:normAutofit/>
          </a:bodyPr>
          <a:lstStyle/>
          <a:p>
            <a:pPr marL="285750" indent="-285750" defTabSz="457200">
              <a:spcBef>
                <a:spcPct val="20000"/>
              </a:spcBef>
              <a:spcAft>
                <a:spcPts val="600"/>
              </a:spcAft>
              <a:buFont typeface="Wingdings" charset="2"/>
              <a:buChar char="v"/>
            </a:pPr>
            <a:r>
              <a:rPr lang="en-US" b="1"/>
              <a:t>For future research, it would be worthwhile to evaluate these parallelism techniques on a variety of other algorithms beyond the Alpha-Beta to gain a broader understanding of their effectiveness and applicability across various problem areas. </a:t>
            </a:r>
            <a:endParaRPr lang="en-US"/>
          </a:p>
          <a:p>
            <a:pPr marL="742950" lvl="1" indent="-285750" defTabSz="457200">
              <a:spcBef>
                <a:spcPct val="20000"/>
              </a:spcBef>
              <a:spcAft>
                <a:spcPts val="600"/>
              </a:spcAft>
              <a:buFont typeface="Courier New" charset="2"/>
              <a:buChar char="o"/>
            </a:pPr>
            <a:r>
              <a:rPr lang="en-US" b="1"/>
              <a:t>This could </a:t>
            </a:r>
            <a:r>
              <a:rPr lang="en-US" b="1">
                <a:ea typeface="+mn-lt"/>
                <a:cs typeface="+mn-lt"/>
              </a:rPr>
              <a:t>offer important insights into each method's advantages and drawbacks, helping someone pick the most appropriate parallelism technique for what their task requires.</a:t>
            </a:r>
            <a:endParaRPr lang="en-US" b="1"/>
          </a:p>
          <a:p>
            <a:pPr marL="285750" indent="-285750" defTabSz="457200">
              <a:spcBef>
                <a:spcPct val="20000"/>
              </a:spcBef>
              <a:spcAft>
                <a:spcPts val="600"/>
              </a:spcAft>
              <a:buFont typeface="Wingdings" charset="2"/>
              <a:buChar char="v"/>
            </a:pPr>
            <a:r>
              <a:rPr lang="en-US" b="1"/>
              <a:t>Another avenue to explore would be having each implementation play against each other, to gain an idea of where they rank skill wise, and determine if multi-threading leads to a decrease in skill. </a:t>
            </a:r>
          </a:p>
          <a:p>
            <a:pPr marL="0" indent="0" defTabSz="457200">
              <a:spcBef>
                <a:spcPct val="20000"/>
              </a:spcBef>
              <a:spcAft>
                <a:spcPts val="600"/>
              </a:spcAft>
              <a:buNone/>
            </a:pPr>
            <a:endParaRPr lang="en-US"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ss pieces on a chessboard">
            <a:extLst>
              <a:ext uri="{FF2B5EF4-FFF2-40B4-BE49-F238E27FC236}">
                <a16:creationId xmlns:a16="http://schemas.microsoft.com/office/drawing/2014/main" id="{E29C65DD-8B9F-E4E6-550F-FF5E84F7160C}"/>
              </a:ext>
            </a:extLst>
          </p:cNvPr>
          <p:cNvPicPr>
            <a:picLocks noChangeAspect="1"/>
          </p:cNvPicPr>
          <p:nvPr/>
        </p:nvPicPr>
        <p:blipFill rotWithShape="1">
          <a:blip r:embed="rId3">
            <a:alphaModFix amt="40000"/>
          </a:blip>
          <a:srcRect t="15604" r="4" b="4"/>
          <a:stretch/>
        </p:blipFill>
        <p:spPr>
          <a:xfrm>
            <a:off x="20" y="10"/>
            <a:ext cx="9143980" cy="5143490"/>
          </a:xfrm>
          <a:prstGeom prst="rect">
            <a:avLst/>
          </a:prstGeom>
        </p:spPr>
      </p:pic>
      <p:sp>
        <p:nvSpPr>
          <p:cNvPr id="2" name="Title 1">
            <a:extLst>
              <a:ext uri="{FF2B5EF4-FFF2-40B4-BE49-F238E27FC236}">
                <a16:creationId xmlns:a16="http://schemas.microsoft.com/office/drawing/2014/main" id="{5B333C4F-0542-E737-4449-0694858047A3}"/>
              </a:ext>
            </a:extLst>
          </p:cNvPr>
          <p:cNvSpPr>
            <a:spLocks noGrp="1"/>
          </p:cNvSpPr>
          <p:nvPr>
            <p:ph type="title"/>
          </p:nvPr>
        </p:nvSpPr>
        <p:spPr>
          <a:xfrm>
            <a:off x="607500" y="335391"/>
            <a:ext cx="7928998" cy="727837"/>
          </a:xfrm>
        </p:spPr>
        <p:txBody>
          <a:bodyPr vert="horz" lIns="91440" tIns="45720" rIns="91440" bIns="45720" rtlCol="0" anchor="b">
            <a:normAutofit/>
          </a:bodyPr>
          <a:lstStyle/>
          <a:p>
            <a:pPr defTabSz="457200">
              <a:spcBef>
                <a:spcPct val="0"/>
              </a:spcBef>
            </a:pPr>
            <a:r>
              <a:rPr lang="en-US" sz="4000"/>
              <a:t>Conclusion</a:t>
            </a:r>
          </a:p>
        </p:txBody>
      </p:sp>
      <p:sp>
        <p:nvSpPr>
          <p:cNvPr id="3" name="Text Placeholder 2">
            <a:extLst>
              <a:ext uri="{FF2B5EF4-FFF2-40B4-BE49-F238E27FC236}">
                <a16:creationId xmlns:a16="http://schemas.microsoft.com/office/drawing/2014/main" id="{04F33E0F-5C1D-8EAD-4AFA-434A06AF6747}"/>
              </a:ext>
            </a:extLst>
          </p:cNvPr>
          <p:cNvSpPr>
            <a:spLocks noGrp="1"/>
          </p:cNvSpPr>
          <p:nvPr>
            <p:ph type="body" idx="1"/>
          </p:nvPr>
        </p:nvSpPr>
        <p:spPr>
          <a:xfrm>
            <a:off x="614034" y="1666715"/>
            <a:ext cx="7915930" cy="2727383"/>
          </a:xfrm>
        </p:spPr>
        <p:txBody>
          <a:bodyPr vert="horz" lIns="91440" tIns="45720" rIns="91440" bIns="45720" rtlCol="0" anchor="ctr">
            <a:normAutofit/>
          </a:bodyPr>
          <a:lstStyle/>
          <a:p>
            <a:pPr defTabSz="457200">
              <a:spcBef>
                <a:spcPct val="20000"/>
              </a:spcBef>
              <a:spcAft>
                <a:spcPts val="600"/>
              </a:spcAft>
              <a:buFont typeface="Wingdings" charset="2"/>
              <a:buChar char="v"/>
            </a:pPr>
            <a:r>
              <a:rPr lang="en-US" b="1"/>
              <a:t>The parallel implementations proved to improve the performance of the Sequential Alpha-Beta Pruning Algorithm for Chess</a:t>
            </a:r>
            <a:endParaRPr lang="en-US"/>
          </a:p>
          <a:p>
            <a:pPr defTabSz="457200">
              <a:spcBef>
                <a:spcPct val="20000"/>
              </a:spcBef>
              <a:spcAft>
                <a:spcPts val="600"/>
              </a:spcAft>
              <a:buFont typeface="Wingdings" charset="2"/>
              <a:buChar char="v"/>
            </a:pPr>
            <a:r>
              <a:rPr lang="en-US" b="1"/>
              <a:t>Due to the large variation in chess games, a larger scale study could provide more insightful results.</a:t>
            </a:r>
          </a:p>
          <a:p>
            <a:pPr defTabSz="457200">
              <a:spcBef>
                <a:spcPct val="20000"/>
              </a:spcBef>
              <a:spcAft>
                <a:spcPts val="600"/>
              </a:spcAft>
              <a:buFont typeface="Wingdings" charset="2"/>
              <a:buChar char="v"/>
            </a:pPr>
            <a:r>
              <a:rPr lang="en-US" b="1"/>
              <a:t>We plan to upload a final version of our AI to the </a:t>
            </a:r>
            <a:r>
              <a:rPr lang="en-US" b="1" err="1"/>
              <a:t>Lichess</a:t>
            </a:r>
            <a:r>
              <a:rPr lang="en-US" b="1"/>
              <a:t> website for anyone to play against.</a:t>
            </a:r>
          </a:p>
        </p:txBody>
      </p:sp>
    </p:spTree>
    <p:extLst>
      <p:ext uri="{BB962C8B-B14F-4D97-AF65-F5344CB8AC3E}">
        <p14:creationId xmlns:p14="http://schemas.microsoft.com/office/powerpoint/2010/main" val="2419482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5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54" name="Rectangle 153">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descr="White chess pieces on a chess board">
            <a:extLst>
              <a:ext uri="{FF2B5EF4-FFF2-40B4-BE49-F238E27FC236}">
                <a16:creationId xmlns:a16="http://schemas.microsoft.com/office/drawing/2014/main" id="{7F982469-370B-BD97-389A-47E309C6876B}"/>
              </a:ext>
            </a:extLst>
          </p:cNvPr>
          <p:cNvPicPr>
            <a:picLocks noChangeAspect="1"/>
          </p:cNvPicPr>
          <p:nvPr/>
        </p:nvPicPr>
        <p:blipFill rotWithShape="1">
          <a:blip r:embed="rId3">
            <a:alphaModFix amt="40000"/>
          </a:blip>
          <a:srcRect t="15413"/>
          <a:stretch/>
        </p:blipFill>
        <p:spPr>
          <a:xfrm>
            <a:off x="20" y="10"/>
            <a:ext cx="9143980" cy="5143490"/>
          </a:xfrm>
          <a:prstGeom prst="rect">
            <a:avLst/>
          </a:prstGeom>
        </p:spPr>
      </p:pic>
      <p:sp>
        <p:nvSpPr>
          <p:cNvPr id="138" name="Google Shape;138;p27"/>
          <p:cNvSpPr txBox="1">
            <a:spLocks noGrp="1"/>
          </p:cNvSpPr>
          <p:nvPr>
            <p:ph type="title"/>
          </p:nvPr>
        </p:nvSpPr>
        <p:spPr>
          <a:xfrm>
            <a:off x="607500" y="335391"/>
            <a:ext cx="7928998" cy="727837"/>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4000"/>
              <a:t>Links</a:t>
            </a:r>
          </a:p>
        </p:txBody>
      </p:sp>
      <p:sp>
        <p:nvSpPr>
          <p:cNvPr id="139" name="Google Shape;139;p27"/>
          <p:cNvSpPr txBox="1">
            <a:spLocks noGrp="1"/>
          </p:cNvSpPr>
          <p:nvPr>
            <p:ph type="body" idx="1"/>
          </p:nvPr>
        </p:nvSpPr>
        <p:spPr>
          <a:xfrm>
            <a:off x="614034" y="1666715"/>
            <a:ext cx="7915930" cy="2727383"/>
          </a:xfrm>
          <a:prstGeom prst="rect">
            <a:avLst/>
          </a:prstGeom>
        </p:spPr>
        <p:txBody>
          <a:bodyPr spcFirstLastPara="1" vert="horz" lIns="91440" tIns="45720" rIns="91440" bIns="45720" rtlCol="0" anchor="ctr" anchorCtr="0">
            <a:normAutofit/>
          </a:bodyPr>
          <a:lstStyle/>
          <a:p>
            <a:pPr marL="285750" indent="-285750" defTabSz="457200">
              <a:spcBef>
                <a:spcPct val="20000"/>
              </a:spcBef>
              <a:spcAft>
                <a:spcPts val="600"/>
              </a:spcAft>
              <a:buFont typeface="Wingdings" charset="2"/>
              <a:buChar char="v"/>
            </a:pPr>
            <a:r>
              <a:rPr lang="en-US" b="1"/>
              <a:t>Our GitHub repo: </a:t>
            </a:r>
            <a:r>
              <a:rPr lang="en-US" b="1">
                <a:hlinkClick r:id="rId4"/>
              </a:rPr>
              <a:t>https://github.com/cirillojon/ChessAI</a:t>
            </a:r>
            <a:endParaRPr lang="en-US"/>
          </a:p>
          <a:p>
            <a:pPr marL="285750" indent="-285750" defTabSz="457200">
              <a:spcBef>
                <a:spcPct val="20000"/>
              </a:spcBef>
              <a:spcAft>
                <a:spcPts val="600"/>
              </a:spcAft>
              <a:buFont typeface="Wingdings" charset="2"/>
              <a:buChar char="v"/>
            </a:pPr>
            <a:r>
              <a:rPr lang="en-US" b="1"/>
              <a:t>Open-Source chess game used: </a:t>
            </a:r>
            <a:r>
              <a:rPr lang="en-US" b="1">
                <a:hlinkClick r:id="rId5"/>
              </a:rPr>
              <a:t>https://github.com/amir650/BlackWidow-Chess/tree/master/src/com/chess</a:t>
            </a:r>
          </a:p>
          <a:p>
            <a:pPr marL="285750" indent="-285750" defTabSz="457200">
              <a:spcBef>
                <a:spcPct val="20000"/>
              </a:spcBef>
              <a:spcAft>
                <a:spcPts val="600"/>
              </a:spcAft>
              <a:buFont typeface="Wingdings" charset="2"/>
              <a:buChar char="v"/>
            </a:pPr>
            <a:r>
              <a:rPr lang="en-US" b="1"/>
              <a:t>Link to Research Paper: </a:t>
            </a:r>
          </a:p>
          <a:p>
            <a:pPr marL="285750" indent="-285750" defTabSz="457200">
              <a:spcBef>
                <a:spcPct val="20000"/>
              </a:spcBef>
              <a:spcAft>
                <a:spcPts val="600"/>
              </a:spcAft>
              <a:buFont typeface="Wingdings" charset="2"/>
              <a:buChar char="v"/>
            </a:pPr>
            <a:r>
              <a:rPr lang="en-US" b="1"/>
              <a:t>Link to Video: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45" name="Google Shape;145;p28"/>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lvl="0" indent="-285750" algn="l">
              <a:spcBef>
                <a:spcPts val="0"/>
              </a:spcBef>
              <a:spcAft>
                <a:spcPts val="1200"/>
              </a:spcAft>
              <a:buFont typeface="Wingdings" charset="2"/>
              <a:buChar char="v"/>
            </a:pPr>
            <a:r>
              <a:rPr lang="en-US" b="1">
                <a:ea typeface="+mn-lt"/>
                <a:cs typeface="+mn-lt"/>
                <a:hlinkClick r:id="rId3"/>
              </a:rPr>
              <a:t>https://blogs.oracle.com/javamagazine/post/java-parallel-streams-performance-benchmark</a:t>
            </a:r>
            <a:endParaRPr lang="en-US" b="1">
              <a:ea typeface="+mn-lt"/>
              <a:cs typeface="+mn-lt"/>
            </a:endParaRPr>
          </a:p>
          <a:p>
            <a:pPr marL="285750" indent="-285750">
              <a:spcAft>
                <a:spcPts val="1200"/>
              </a:spcAft>
              <a:buFont typeface="Wingdings" charset="2"/>
              <a:buChar char="v"/>
            </a:pPr>
            <a:r>
              <a:rPr lang="en-US" b="1">
                <a:ea typeface="+mn-lt"/>
                <a:cs typeface="+mn-lt"/>
                <a:hlinkClick r:id="rId4"/>
              </a:rPr>
              <a:t>https://raphsilva.github.io/utilities/minimax_simulator/</a:t>
            </a:r>
            <a:endParaRPr lang="en-US" b="1"/>
          </a:p>
          <a:p>
            <a:pPr marL="285750" indent="-285750">
              <a:spcAft>
                <a:spcPts val="1200"/>
              </a:spcAft>
              <a:buFont typeface="Wingdings" charset="2"/>
              <a:buChar char="v"/>
            </a:pPr>
            <a:r>
              <a:rPr lang="en-US" b="1">
                <a:ea typeface="+mn-lt"/>
                <a:cs typeface="+mn-lt"/>
                <a:hlinkClick r:id="rId5"/>
              </a:rPr>
              <a:t>https://www.freecodecamp.org/news/simple-chess-ai-step-by-step-1d55a9266977/</a:t>
            </a:r>
            <a:endParaRPr lang="en-US" b="1">
              <a:ea typeface="+mn-lt"/>
              <a:cs typeface="+mn-lt"/>
            </a:endParaRPr>
          </a:p>
          <a:p>
            <a:pPr marL="285750" indent="-285750">
              <a:spcAft>
                <a:spcPts val="1200"/>
              </a:spcAft>
              <a:buFont typeface="Wingdings" charset="2"/>
              <a:buChar char="v"/>
            </a:pPr>
            <a:r>
              <a:rPr lang="en-US" b="1">
                <a:ea typeface="+mn-lt"/>
                <a:cs typeface="+mn-lt"/>
                <a:hlinkClick r:id="rId6"/>
              </a:rPr>
              <a:t>https://www.java67.com/2018/10/java-8-stream-and-functional-programming-interview-questions-answers.html</a:t>
            </a:r>
            <a:endParaRPr lang="en-US" b="1">
              <a:ea typeface="+mn-lt"/>
              <a:cs typeface="+mn-lt"/>
            </a:endParaRPr>
          </a:p>
          <a:p>
            <a:pPr marL="285750" indent="-285750">
              <a:spcAft>
                <a:spcPts val="1200"/>
              </a:spcAft>
              <a:buFont typeface="Wingdings" charset="2"/>
              <a:buChar char="v"/>
            </a:pPr>
            <a:r>
              <a:rPr lang="en-US" b="1">
                <a:ea typeface="+mn-lt"/>
                <a:cs typeface="+mn-lt"/>
                <a:hlinkClick r:id="rId7"/>
              </a:rPr>
              <a:t>https://docs.oracle.com/javase/tutorial/essential/concurrency/forkjoin.html</a:t>
            </a:r>
            <a:endParaRPr lang="en-US" b="1">
              <a:ea typeface="+mn-lt"/>
              <a:cs typeface="+mn-lt"/>
            </a:endParaRPr>
          </a:p>
          <a:p>
            <a:pPr marL="285750" indent="-285750">
              <a:spcAft>
                <a:spcPts val="1200"/>
              </a:spcAft>
              <a:buFont typeface="Wingdings" charset="2"/>
              <a:buChar char="v"/>
            </a:pPr>
            <a:r>
              <a:rPr lang="en-US" b="1">
                <a:ea typeface="+mn-lt"/>
                <a:cs typeface="+mn-lt"/>
                <a:hlinkClick r:id="rId8"/>
              </a:rPr>
              <a:t>https://www.baeldung.com/java-when-to-use-parallel-stream</a:t>
            </a:r>
            <a:endParaRPr lang="en-US" b="1">
              <a:ea typeface="+mn-lt"/>
              <a:cs typeface="+mn-lt"/>
            </a:endParaRPr>
          </a:p>
          <a:p>
            <a:pPr marL="285750" indent="-285750">
              <a:spcAft>
                <a:spcPts val="1200"/>
              </a:spcAft>
              <a:buFont typeface="Wingdings" charset="2"/>
              <a:buChar char="v"/>
            </a:pPr>
            <a:r>
              <a:rPr lang="en-US" b="1">
                <a:ea typeface="+mn-lt"/>
                <a:cs typeface="+mn-lt"/>
              </a:rPr>
              <a:t>https://medium.com/javarevisited/java-8-parallel-stream-java2blog-e1254e593763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71"/>
        <p:cNvGrpSpPr/>
        <p:nvPr/>
      </p:nvGrpSpPr>
      <p:grpSpPr>
        <a:xfrm>
          <a:off x="0" y="0"/>
          <a:ext cx="0" cy="0"/>
          <a:chOff x="0" y="0"/>
          <a:chExt cx="0" cy="0"/>
        </a:xfrm>
      </p:grpSpPr>
      <p:sp>
        <p:nvSpPr>
          <p:cNvPr id="92"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93" name="Picture 74" descr="White chess pieces on a chess board">
            <a:extLst>
              <a:ext uri="{FF2B5EF4-FFF2-40B4-BE49-F238E27FC236}">
                <a16:creationId xmlns:a16="http://schemas.microsoft.com/office/drawing/2014/main" id="{A76392CC-AF8B-E93C-690F-E8B9B5C09699}"/>
              </a:ext>
            </a:extLst>
          </p:cNvPr>
          <p:cNvPicPr>
            <a:picLocks noChangeAspect="1"/>
          </p:cNvPicPr>
          <p:nvPr/>
        </p:nvPicPr>
        <p:blipFill rotWithShape="1">
          <a:blip r:embed="rId3">
            <a:duotone>
              <a:schemeClr val="accent1">
                <a:shade val="45000"/>
                <a:satMod val="135000"/>
              </a:schemeClr>
              <a:prstClr val="white"/>
            </a:duotone>
          </a:blip>
          <a:srcRect l="32846" r="8141" b="1"/>
          <a:stretch/>
        </p:blipFill>
        <p:spPr>
          <a:xfrm>
            <a:off x="4581525" y="10"/>
            <a:ext cx="4570837" cy="5143490"/>
          </a:xfrm>
          <a:prstGeom prst="rect">
            <a:avLst/>
          </a:prstGeom>
        </p:spPr>
      </p:pic>
      <p:sp>
        <p:nvSpPr>
          <p:cNvPr id="94"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864100" cy="51435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Google Shape;72;p16"/>
          <p:cNvSpPr txBox="1">
            <a:spLocks noGrp="1"/>
          </p:cNvSpPr>
          <p:nvPr>
            <p:ph type="title"/>
          </p:nvPr>
        </p:nvSpPr>
        <p:spPr>
          <a:xfrm>
            <a:off x="491655" y="-583643"/>
            <a:ext cx="3802575" cy="1169559"/>
          </a:xfrm>
          <a:prstGeom prst="rect">
            <a:avLst/>
          </a:prstGeom>
        </p:spPr>
        <p:txBody>
          <a:bodyPr spcFirstLastPara="1" vert="horz" lIns="91440" tIns="45720" rIns="91440" bIns="45720" rtlCol="0" anchor="b" anchorCtr="0">
            <a:normAutofit/>
          </a:bodyPr>
          <a:lstStyle/>
          <a:p>
            <a:pPr defTabSz="457200">
              <a:lnSpc>
                <a:spcPct val="90000"/>
              </a:lnSpc>
              <a:spcBef>
                <a:spcPct val="0"/>
              </a:spcBef>
            </a:pPr>
            <a:r>
              <a:rPr lang="en-US" sz="2000"/>
              <a:t>Minimax/Alpha-Beta </a:t>
            </a:r>
            <a:endParaRPr lang="en-US" sz="3400"/>
          </a:p>
        </p:txBody>
      </p:sp>
      <p:sp>
        <p:nvSpPr>
          <p:cNvPr id="95" name="Google Shape;73;p16"/>
          <p:cNvSpPr txBox="1">
            <a:spLocks noGrp="1"/>
          </p:cNvSpPr>
          <p:nvPr>
            <p:ph type="body" idx="1"/>
          </p:nvPr>
        </p:nvSpPr>
        <p:spPr>
          <a:xfrm>
            <a:off x="297392" y="1554891"/>
            <a:ext cx="3791942" cy="2724150"/>
          </a:xfrm>
          <a:prstGeom prst="rect">
            <a:avLst/>
          </a:prstGeom>
        </p:spPr>
        <p:txBody>
          <a:bodyPr spcFirstLastPara="1" vert="horz" wrap="square" lIns="91440" tIns="45720" rIns="91440" bIns="45720" rtlCol="0" anchor="ctr" anchorCtr="0">
            <a:noAutofit/>
          </a:bodyPr>
          <a:lstStyle/>
          <a:p>
            <a:pPr marL="285750" indent="-285750" defTabSz="457200">
              <a:lnSpc>
                <a:spcPct val="90000"/>
              </a:lnSpc>
              <a:spcBef>
                <a:spcPct val="20000"/>
              </a:spcBef>
              <a:spcAft>
                <a:spcPts val="600"/>
              </a:spcAft>
              <a:buFont typeface="Wingdings" charset="2"/>
              <a:buChar char="v"/>
            </a:pPr>
            <a:r>
              <a:rPr lang="en-US" sz="900" b="1"/>
              <a:t>Minimax &amp; Alpha-Beta Pruning</a:t>
            </a:r>
            <a:endParaRPr lang="en-US" sz="900"/>
          </a:p>
          <a:p>
            <a:pPr marL="1200150" lvl="1" indent="-285750" defTabSz="457200">
              <a:lnSpc>
                <a:spcPct val="90000"/>
              </a:lnSpc>
              <a:spcBef>
                <a:spcPct val="20000"/>
              </a:spcBef>
              <a:spcAft>
                <a:spcPts val="600"/>
              </a:spcAft>
              <a:buFont typeface="Courier New" charset="2"/>
              <a:buChar char="o"/>
            </a:pPr>
            <a:r>
              <a:rPr lang="en-US" sz="900" b="1"/>
              <a:t>Minimax search tree: filters best move</a:t>
            </a:r>
          </a:p>
          <a:p>
            <a:pPr marL="1200150" lvl="1" indent="-285750" defTabSz="457200">
              <a:lnSpc>
                <a:spcPct val="90000"/>
              </a:lnSpc>
              <a:spcBef>
                <a:spcPct val="20000"/>
              </a:spcBef>
              <a:spcAft>
                <a:spcPts val="600"/>
              </a:spcAft>
              <a:buFont typeface="Courier New" charset="2"/>
              <a:buChar char="o"/>
            </a:pPr>
            <a:r>
              <a:rPr lang="en-US" sz="900" b="1"/>
              <a:t>Node values: alternating min &amp; max at each depth</a:t>
            </a:r>
          </a:p>
          <a:p>
            <a:pPr marL="1200150" lvl="1" indent="-285750" defTabSz="457200">
              <a:lnSpc>
                <a:spcPct val="90000"/>
              </a:lnSpc>
              <a:spcBef>
                <a:spcPct val="20000"/>
              </a:spcBef>
              <a:spcAft>
                <a:spcPts val="600"/>
              </a:spcAft>
              <a:buFont typeface="Courier New" charset="2"/>
              <a:buChar char="o"/>
            </a:pPr>
            <a:r>
              <a:rPr lang="en-US" sz="900" b="1"/>
              <a:t>Chess application: alternating moves, board states</a:t>
            </a:r>
          </a:p>
          <a:p>
            <a:pPr marL="1200150" lvl="1" indent="-285750" defTabSz="457200">
              <a:lnSpc>
                <a:spcPct val="90000"/>
              </a:lnSpc>
              <a:spcBef>
                <a:spcPct val="20000"/>
              </a:spcBef>
              <a:spcAft>
                <a:spcPts val="600"/>
              </a:spcAft>
              <a:buFont typeface="Courier New" charset="2"/>
              <a:buChar char="o"/>
            </a:pPr>
            <a:r>
              <a:rPr lang="en-US" sz="900" b="1"/>
              <a:t>Guarantees best move at given depth</a:t>
            </a:r>
          </a:p>
          <a:p>
            <a:pPr marL="285750" indent="-285750" defTabSz="457200">
              <a:lnSpc>
                <a:spcPct val="90000"/>
              </a:lnSpc>
              <a:spcBef>
                <a:spcPct val="20000"/>
              </a:spcBef>
              <a:spcAft>
                <a:spcPts val="600"/>
              </a:spcAft>
              <a:buFont typeface="Wingdings" charset="2"/>
              <a:buChar char="v"/>
            </a:pPr>
            <a:r>
              <a:rPr lang="en-US" sz="900" b="1"/>
              <a:t>Alpha-beta pruning</a:t>
            </a:r>
          </a:p>
          <a:p>
            <a:pPr marL="1200150" lvl="1" indent="-285750" defTabSz="457200">
              <a:lnSpc>
                <a:spcPct val="90000"/>
              </a:lnSpc>
              <a:spcBef>
                <a:spcPct val="20000"/>
              </a:spcBef>
              <a:spcAft>
                <a:spcPts val="600"/>
              </a:spcAft>
              <a:buAutoNum type="arabicPeriod"/>
            </a:pPr>
            <a:r>
              <a:rPr lang="en-US" sz="900" b="1"/>
              <a:t>Evaluates root node (current chess position)</a:t>
            </a:r>
          </a:p>
          <a:p>
            <a:pPr marL="1200150" lvl="1" indent="-285750" defTabSz="457200">
              <a:lnSpc>
                <a:spcPct val="90000"/>
              </a:lnSpc>
              <a:spcBef>
                <a:spcPct val="20000"/>
              </a:spcBef>
              <a:spcAft>
                <a:spcPts val="600"/>
              </a:spcAft>
              <a:buAutoNum type="arabicPeriod"/>
            </a:pPr>
            <a:r>
              <a:rPr lang="en-US" sz="900" b="1"/>
              <a:t>Explores all possible moves</a:t>
            </a:r>
          </a:p>
          <a:p>
            <a:pPr marL="1200150" lvl="1" indent="-285750" defTabSz="457200">
              <a:lnSpc>
                <a:spcPct val="90000"/>
              </a:lnSpc>
              <a:spcBef>
                <a:spcPct val="20000"/>
              </a:spcBef>
              <a:spcAft>
                <a:spcPts val="600"/>
              </a:spcAft>
              <a:buAutoNum type="arabicPeriod"/>
            </a:pPr>
            <a:r>
              <a:rPr lang="en-US" sz="900" b="1"/>
              <a:t>Alpha &amp; beta values track best scores</a:t>
            </a:r>
          </a:p>
          <a:p>
            <a:pPr marL="1657350" lvl="2" indent="-285750" defTabSz="457200">
              <a:lnSpc>
                <a:spcPct val="90000"/>
              </a:lnSpc>
              <a:spcBef>
                <a:spcPct val="20000"/>
              </a:spcBef>
              <a:spcAft>
                <a:spcPts val="600"/>
              </a:spcAft>
              <a:buFont typeface="Courier New" charset="2"/>
              <a:buChar char="o"/>
            </a:pPr>
            <a:r>
              <a:rPr lang="en-US" sz="900" b="1"/>
              <a:t>Alpha: initially negative infinity</a:t>
            </a:r>
          </a:p>
          <a:p>
            <a:pPr marL="1657350" lvl="2" indent="-285750" defTabSz="457200">
              <a:lnSpc>
                <a:spcPct val="90000"/>
              </a:lnSpc>
              <a:spcBef>
                <a:spcPct val="20000"/>
              </a:spcBef>
              <a:spcAft>
                <a:spcPts val="600"/>
              </a:spcAft>
              <a:buFont typeface="Courier New" charset="2"/>
              <a:buChar char="o"/>
            </a:pPr>
            <a:r>
              <a:rPr lang="en-US" sz="900" b="1"/>
              <a:t>Beta: initially positive infinity</a:t>
            </a:r>
          </a:p>
          <a:p>
            <a:pPr marL="1200150" lvl="1" indent="-285750" defTabSz="457200">
              <a:lnSpc>
                <a:spcPct val="90000"/>
              </a:lnSpc>
              <a:spcBef>
                <a:spcPct val="20000"/>
              </a:spcBef>
              <a:spcAft>
                <a:spcPts val="600"/>
              </a:spcAft>
              <a:buAutoNum type="arabicPeriod"/>
            </a:pPr>
            <a:r>
              <a:rPr lang="en-US" sz="900" b="1"/>
              <a:t>Updates alpha &amp; beta during search</a:t>
            </a:r>
          </a:p>
          <a:p>
            <a:pPr marL="1200150" lvl="1" indent="-285750" defTabSz="457200">
              <a:lnSpc>
                <a:spcPct val="90000"/>
              </a:lnSpc>
              <a:spcBef>
                <a:spcPct val="20000"/>
              </a:spcBef>
              <a:spcAft>
                <a:spcPts val="600"/>
              </a:spcAft>
              <a:buAutoNum type="arabicPeriod"/>
            </a:pPr>
            <a:r>
              <a:rPr lang="en-US" sz="900" b="1"/>
              <a:t>Prunes subtree when alpha &gt;= beta</a:t>
            </a:r>
          </a:p>
          <a:p>
            <a:pPr marL="1543050" lvl="2" indent="-171450" defTabSz="457200">
              <a:lnSpc>
                <a:spcPct val="90000"/>
              </a:lnSpc>
              <a:spcBef>
                <a:spcPct val="20000"/>
              </a:spcBef>
              <a:spcAft>
                <a:spcPts val="600"/>
              </a:spcAft>
              <a:buFont typeface="Courier New" charset="2"/>
              <a:buChar char="o"/>
            </a:pPr>
            <a:r>
              <a:rPr lang="en-US" sz="900" b="1"/>
              <a:t>Subtree contains non-optimal moves</a:t>
            </a:r>
          </a:p>
          <a:p>
            <a:pPr marL="1200150" lvl="1" indent="-285750" defTabSz="457200">
              <a:lnSpc>
                <a:spcPct val="90000"/>
              </a:lnSpc>
              <a:spcBef>
                <a:spcPct val="20000"/>
              </a:spcBef>
              <a:spcAft>
                <a:spcPts val="600"/>
              </a:spcAft>
              <a:buAutoNum type="arabicPeriod"/>
            </a:pPr>
            <a:r>
              <a:rPr lang="en-US" sz="900" b="1"/>
              <a:t>Maximizing node: updates alpha (max score)</a:t>
            </a:r>
          </a:p>
          <a:p>
            <a:pPr marL="1200150" lvl="1" indent="-285750" defTabSz="457200">
              <a:lnSpc>
                <a:spcPct val="90000"/>
              </a:lnSpc>
              <a:spcBef>
                <a:spcPct val="20000"/>
              </a:spcBef>
              <a:spcAft>
                <a:spcPts val="600"/>
              </a:spcAft>
              <a:buAutoNum type="arabicPeriod"/>
            </a:pPr>
            <a:r>
              <a:rPr lang="en-US" sz="900" b="1"/>
              <a:t>Minimizing node: updates beta (min score)</a:t>
            </a:r>
          </a:p>
          <a:p>
            <a:pPr marL="228600" indent="-228600" defTabSz="457200">
              <a:lnSpc>
                <a:spcPct val="90000"/>
              </a:lnSpc>
              <a:spcBef>
                <a:spcPct val="20000"/>
              </a:spcBef>
              <a:spcAft>
                <a:spcPts val="600"/>
              </a:spcAft>
              <a:buAutoNum type="arabicPeriod"/>
            </a:pPr>
            <a:endParaRPr lang="en-US"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7" name="Google Shape;67;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Alpha-Beta Pruning Practice">
            <a:hlinkClick r:id="" action="ppaction://media"/>
            <a:extLst>
              <a:ext uri="{FF2B5EF4-FFF2-40B4-BE49-F238E27FC236}">
                <a16:creationId xmlns:a16="http://schemas.microsoft.com/office/drawing/2014/main" id="{7B5AEB79-14EC-98D0-6B35-9D093855C8B4}"/>
              </a:ext>
            </a:extLst>
          </p:cNvPr>
          <p:cNvPicPr>
            <a:picLocks noChangeAspect="1"/>
          </p:cNvPicPr>
          <p:nvPr>
            <a:videoFile r:link="rId1"/>
            <p:extLst>
              <p:ext uri="{DAA4B4D4-6D71-4841-9C94-3DE7FCFB9230}">
                <p14:media xmlns:p14="http://schemas.microsoft.com/office/powerpoint/2010/main" r:embed="rId2">
                  <p14:trim st="5506" end="5594"/>
                </p14:media>
              </p:ext>
            </p:extLst>
          </p:nvPr>
        </p:nvPicPr>
        <p:blipFill>
          <a:blip r:embed="rId5"/>
          <a:stretch>
            <a:fillRect/>
          </a:stretch>
        </p:blipFill>
        <p:spPr>
          <a:xfrm>
            <a:off x="-816230" y="-20885"/>
            <a:ext cx="10295335" cy="5190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tep-by-step guide to building a simple chess AI">
            <a:extLst>
              <a:ext uri="{FF2B5EF4-FFF2-40B4-BE49-F238E27FC236}">
                <a16:creationId xmlns:a16="http://schemas.microsoft.com/office/drawing/2014/main" id="{72087261-13C3-2D98-E239-8A11F7E25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97" y="2242296"/>
            <a:ext cx="8544892" cy="269720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0F7B5A5-5EA7-C080-D994-113AFCA7A024}"/>
              </a:ext>
            </a:extLst>
          </p:cNvPr>
          <p:cNvSpPr>
            <a:spLocks noGrp="1"/>
          </p:cNvSpPr>
          <p:nvPr>
            <p:ph type="title"/>
          </p:nvPr>
        </p:nvSpPr>
        <p:spPr>
          <a:xfrm>
            <a:off x="227197" y="-826104"/>
            <a:ext cx="3639741" cy="1212872"/>
          </a:xfrm>
        </p:spPr>
        <p:txBody>
          <a:bodyPr>
            <a:normAutofit/>
          </a:bodyPr>
          <a:lstStyle/>
          <a:p>
            <a:r>
              <a:rPr lang="en-US" b="1"/>
              <a:t>Alpha-Beta for Chess</a:t>
            </a:r>
          </a:p>
        </p:txBody>
      </p:sp>
      <p:sp>
        <p:nvSpPr>
          <p:cNvPr id="10" name="Text Placeholder 9">
            <a:extLst>
              <a:ext uri="{FF2B5EF4-FFF2-40B4-BE49-F238E27FC236}">
                <a16:creationId xmlns:a16="http://schemas.microsoft.com/office/drawing/2014/main" id="{DE4C7DBC-F43A-6D50-E369-85D95D978DF0}"/>
              </a:ext>
            </a:extLst>
          </p:cNvPr>
          <p:cNvSpPr>
            <a:spLocks noGrp="1"/>
          </p:cNvSpPr>
          <p:nvPr>
            <p:ph type="body" sz="half" idx="2"/>
          </p:nvPr>
        </p:nvSpPr>
        <p:spPr>
          <a:xfrm>
            <a:off x="76619" y="386768"/>
            <a:ext cx="8990762" cy="2637274"/>
          </a:xfrm>
        </p:spPr>
        <p:txBody>
          <a:bodyPr>
            <a:noAutofit/>
          </a:bodyPr>
          <a:lstStyle/>
          <a:p>
            <a:pPr marL="285750" indent="-285750" rtl="0" fontAlgn="base">
              <a:spcBef>
                <a:spcPts val="1200"/>
              </a:spcBef>
              <a:spcAft>
                <a:spcPts val="0"/>
              </a:spcAft>
              <a:buFont typeface="Wingdings" panose="05000000000000000000" pitchFamily="2" charset="2"/>
              <a:buChar char="v"/>
            </a:pPr>
            <a:r>
              <a:rPr lang="en-US" sz="1400" b="1" i="0" u="none" strike="noStrike">
                <a:effectLst/>
                <a:latin typeface="+mj-lt"/>
              </a:rPr>
              <a:t>Assess each potential move from the current board position </a:t>
            </a:r>
          </a:p>
          <a:p>
            <a:pPr marL="285750" indent="-285750" rtl="0" fontAlgn="base">
              <a:spcBef>
                <a:spcPts val="0"/>
              </a:spcBef>
              <a:spcAft>
                <a:spcPts val="0"/>
              </a:spcAft>
              <a:buFont typeface="Wingdings" panose="05000000000000000000" pitchFamily="2" charset="2"/>
              <a:buChar char="v"/>
            </a:pPr>
            <a:r>
              <a:rPr lang="en-US" sz="1400" b="1" i="0" u="none" strike="noStrike">
                <a:effectLst/>
                <a:latin typeface="+mj-lt"/>
              </a:rPr>
              <a:t>Identifies the optimal move for the current player. </a:t>
            </a:r>
          </a:p>
          <a:p>
            <a:pPr marL="285750" indent="-285750" rtl="0" fontAlgn="base">
              <a:spcBef>
                <a:spcPts val="0"/>
              </a:spcBef>
              <a:spcAft>
                <a:spcPts val="0"/>
              </a:spcAft>
              <a:buFont typeface="Wingdings" panose="05000000000000000000" pitchFamily="2" charset="2"/>
              <a:buChar char="v"/>
            </a:pPr>
            <a:r>
              <a:rPr lang="en-US" sz="1400" b="1" i="0" u="none" strike="noStrike">
                <a:effectLst/>
                <a:latin typeface="+mj-lt"/>
              </a:rPr>
              <a:t>The algorithm maintains alpha and beta values, representing the best scores discovered so far for maximizing and minimizing each play.</a:t>
            </a:r>
          </a:p>
          <a:p>
            <a:pPr marL="285750" indent="-285750" rtl="0" fontAlgn="base">
              <a:spcBef>
                <a:spcPts val="0"/>
              </a:spcBef>
              <a:spcAft>
                <a:spcPts val="1200"/>
              </a:spcAft>
              <a:buFont typeface="Wingdings" panose="05000000000000000000" pitchFamily="2" charset="2"/>
              <a:buChar char="v"/>
            </a:pPr>
            <a:r>
              <a:rPr lang="en-US" sz="1400" b="1" i="0" u="none" strike="noStrike">
                <a:effectLst/>
                <a:latin typeface="+mj-lt"/>
              </a:rPr>
              <a:t>As the algorithm evaluates each child node, it updates the alpha and beta values based on the scores found up to that point</a:t>
            </a:r>
          </a:p>
          <a:p>
            <a:pPr marL="285750" indent="-285750" rtl="0" fontAlgn="base">
              <a:spcBef>
                <a:spcPts val="0"/>
              </a:spcBef>
              <a:spcAft>
                <a:spcPts val="1200"/>
              </a:spcAft>
              <a:buFont typeface="Wingdings" panose="05000000000000000000" pitchFamily="2" charset="2"/>
              <a:buChar char="v"/>
            </a:pPr>
            <a:r>
              <a:rPr lang="en-US" sz="1400" b="1" i="0" u="none" strike="noStrike">
                <a:effectLst/>
                <a:latin typeface="+mj-lt"/>
              </a:rPr>
              <a:t>Prunes the current subtree when alpha is greater than or equal to beta. </a:t>
            </a:r>
          </a:p>
          <a:p>
            <a:endParaRPr lang="en-US" sz="1400">
              <a:latin typeface="+mj-lt"/>
            </a:endParaRPr>
          </a:p>
        </p:txBody>
      </p:sp>
    </p:spTree>
    <p:extLst>
      <p:ext uri="{BB962C8B-B14F-4D97-AF65-F5344CB8AC3E}">
        <p14:creationId xmlns:p14="http://schemas.microsoft.com/office/powerpoint/2010/main" val="984908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40" name="Rectangle 22">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 xmlns:a14="http://schemas.microsoft.com/office/drawing/2010/main" xmlns:dgm="http://schemas.openxmlformats.org/drawingml/2006/diagram"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3A51DF2-8123-780A-9599-82B4EEAB4ECC}"/>
              </a:ext>
            </a:extLst>
          </p:cNvPr>
          <p:cNvSpPr>
            <a:spLocks noGrp="1"/>
          </p:cNvSpPr>
          <p:nvPr>
            <p:ph type="title"/>
          </p:nvPr>
        </p:nvSpPr>
        <p:spPr>
          <a:xfrm>
            <a:off x="607500" y="335391"/>
            <a:ext cx="7928998" cy="727837"/>
          </a:xfrm>
        </p:spPr>
        <p:txBody>
          <a:bodyPr vert="horz" lIns="91440" tIns="45720" rIns="91440" bIns="45720" rtlCol="0" anchor="b">
            <a:normAutofit/>
          </a:bodyPr>
          <a:lstStyle/>
          <a:p>
            <a:pPr defTabSz="457200">
              <a:spcBef>
                <a:spcPct val="0"/>
              </a:spcBef>
            </a:pPr>
            <a:r>
              <a:rPr lang="en-US" sz="4000"/>
              <a:t>Existing Chess Game</a:t>
            </a:r>
          </a:p>
        </p:txBody>
      </p:sp>
      <p:graphicFrame>
        <p:nvGraphicFramePr>
          <p:cNvPr id="16" name="Text Placeholder 2">
            <a:extLst>
              <a:ext uri="{FF2B5EF4-FFF2-40B4-BE49-F238E27FC236}">
                <a16:creationId xmlns:a16="http://schemas.microsoft.com/office/drawing/2014/main" id="{EE95CED2-8F88-D724-AB5A-505FAF8757CC}"/>
              </a:ext>
            </a:extLst>
          </p:cNvPr>
          <p:cNvGraphicFramePr/>
          <p:nvPr>
            <p:extLst>
              <p:ext uri="{D42A27DB-BD31-4B8C-83A1-F6EECF244321}">
                <p14:modId xmlns:p14="http://schemas.microsoft.com/office/powerpoint/2010/main" val="863405553"/>
              </p:ext>
            </p:extLst>
          </p:nvPr>
        </p:nvGraphicFramePr>
        <p:xfrm>
          <a:off x="614362" y="1871041"/>
          <a:ext cx="7915275" cy="2523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16510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Sequential Implementation</a:t>
            </a:r>
            <a:endParaRPr/>
          </a:p>
        </p:txBody>
      </p:sp>
      <p:sp>
        <p:nvSpPr>
          <p:cNvPr id="79" name="Google Shape;79;p17"/>
          <p:cNvSpPr txBox="1">
            <a:spLocks noGrp="1"/>
          </p:cNvSpPr>
          <p:nvPr>
            <p:ph type="body" idx="1"/>
          </p:nvPr>
        </p:nvSpPr>
        <p:spPr>
          <a:xfrm>
            <a:off x="47065" y="1152475"/>
            <a:ext cx="3691217" cy="3869536"/>
          </a:xfrm>
          <a:prstGeom prst="rect">
            <a:avLst/>
          </a:prstGeom>
        </p:spPr>
        <p:txBody>
          <a:bodyPr spcFirstLastPara="1" wrap="square" lIns="91425" tIns="91425" rIns="91425" bIns="91425" anchor="t" anchorCtr="0">
            <a:normAutofit fontScale="92500"/>
          </a:bodyPr>
          <a:lstStyle/>
          <a:p>
            <a:pPr marL="285750" lvl="0" indent="-285750" algn="l" rtl="0">
              <a:spcBef>
                <a:spcPts val="0"/>
              </a:spcBef>
              <a:spcAft>
                <a:spcPts val="1200"/>
              </a:spcAft>
              <a:buFont typeface="Wingdings" panose="05000000000000000000" pitchFamily="2" charset="2"/>
              <a:buChar char="v"/>
            </a:pPr>
            <a:r>
              <a:rPr lang="en-US" b="1"/>
              <a:t>First determine first whether we are the minimizing or maximizing player (black or white)</a:t>
            </a:r>
          </a:p>
          <a:p>
            <a:pPr marL="285750" lvl="0" indent="-285750" algn="l" rtl="0">
              <a:spcBef>
                <a:spcPts val="0"/>
              </a:spcBef>
              <a:spcAft>
                <a:spcPts val="1200"/>
              </a:spcAft>
              <a:buFont typeface="Wingdings" panose="05000000000000000000" pitchFamily="2" charset="2"/>
              <a:buChar char="v"/>
            </a:pPr>
            <a:r>
              <a:rPr lang="en-US" b="1"/>
              <a:t>The corresponding helper method is called </a:t>
            </a:r>
          </a:p>
          <a:p>
            <a:pPr marL="0" lvl="0" indent="0" algn="l" rtl="0">
              <a:spcBef>
                <a:spcPts val="0"/>
              </a:spcBef>
              <a:spcAft>
                <a:spcPts val="1200"/>
              </a:spcAft>
              <a:buNone/>
            </a:pPr>
            <a:r>
              <a:rPr lang="en-US" b="1"/>
              <a:t>**********************************************</a:t>
            </a:r>
          </a:p>
          <a:p>
            <a:pPr marL="285750" indent="-285750">
              <a:spcAft>
                <a:spcPts val="1200"/>
              </a:spcAft>
              <a:buFont typeface="Wingdings" panose="05000000000000000000" pitchFamily="2" charset="2"/>
              <a:buChar char="v"/>
            </a:pPr>
            <a:r>
              <a:rPr lang="en-US" b="1"/>
              <a:t>Min/Max Function: </a:t>
            </a:r>
          </a:p>
          <a:p>
            <a:pPr marL="285750" indent="-285750">
              <a:spcAft>
                <a:spcPts val="1200"/>
              </a:spcAft>
              <a:buFont typeface="Courier New" panose="02070309020205020404" pitchFamily="49" charset="0"/>
              <a:buChar char="o"/>
            </a:pPr>
            <a:r>
              <a:rPr lang="en-US" b="1"/>
              <a:t>	Initialize current lowest/highest value</a:t>
            </a:r>
          </a:p>
          <a:p>
            <a:pPr marL="285750" indent="-285750">
              <a:spcAft>
                <a:spcPts val="1200"/>
              </a:spcAft>
              <a:buFont typeface="Courier New" panose="02070309020205020404" pitchFamily="49" charset="0"/>
              <a:buChar char="o"/>
            </a:pPr>
            <a:r>
              <a:rPr lang="en-US" b="1"/>
              <a:t>Sort and iterate through legal moves </a:t>
            </a:r>
          </a:p>
          <a:p>
            <a:pPr marL="285750" indent="-285750">
              <a:spcAft>
                <a:spcPts val="1200"/>
              </a:spcAft>
              <a:buFont typeface="Courier New" panose="02070309020205020404" pitchFamily="49" charset="0"/>
              <a:buChar char="o"/>
            </a:pPr>
            <a:r>
              <a:rPr lang="en-US" b="1"/>
              <a:t>Update the current highest value using the min/max function </a:t>
            </a:r>
          </a:p>
          <a:p>
            <a:pPr marL="285750" indent="-285750">
              <a:spcAft>
                <a:spcPts val="1200"/>
              </a:spcAft>
              <a:buFont typeface="Courier New" panose="02070309020205020404" pitchFamily="49" charset="0"/>
              <a:buChar char="o"/>
            </a:pPr>
            <a:r>
              <a:rPr lang="en-US" b="1"/>
              <a:t>Implements alpha-beta pruning</a:t>
            </a:r>
          </a:p>
          <a:p>
            <a:pPr marL="285750" indent="-285750">
              <a:spcAft>
                <a:spcPts val="1200"/>
              </a:spcAft>
              <a:buFont typeface="Courier New" panose="02070309020205020404" pitchFamily="49" charset="0"/>
              <a:buChar char="o"/>
            </a:pPr>
            <a:r>
              <a:rPr lang="en-US" b="1"/>
              <a:t>Returns lowest/highest value move found</a:t>
            </a:r>
          </a:p>
          <a:p>
            <a:pPr marL="285750" indent="-285750">
              <a:spcAft>
                <a:spcPts val="1200"/>
              </a:spcAft>
              <a:buFont typeface="Courier New" panose="02070309020205020404" pitchFamily="49" charset="0"/>
              <a:buChar char="o"/>
            </a:pPr>
            <a:endParaRPr lang="en-US" b="1"/>
          </a:p>
        </p:txBody>
      </p:sp>
      <p:pic>
        <p:nvPicPr>
          <p:cNvPr id="5" name="Picture 4" descr="Text&#10;&#10;Description automatically generated">
            <a:extLst>
              <a:ext uri="{FF2B5EF4-FFF2-40B4-BE49-F238E27FC236}">
                <a16:creationId xmlns:a16="http://schemas.microsoft.com/office/drawing/2014/main" id="{65208823-1C26-8869-2905-AB709A9B8658}"/>
              </a:ext>
            </a:extLst>
          </p:cNvPr>
          <p:cNvPicPr>
            <a:picLocks noChangeAspect="1"/>
          </p:cNvPicPr>
          <p:nvPr/>
        </p:nvPicPr>
        <p:blipFill>
          <a:blip r:embed="rId3"/>
          <a:stretch>
            <a:fillRect/>
          </a:stretch>
        </p:blipFill>
        <p:spPr>
          <a:xfrm>
            <a:off x="3887893" y="1017725"/>
            <a:ext cx="4944407" cy="38695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281220" y="231665"/>
            <a:ext cx="8520600" cy="572700"/>
          </a:xfrm>
          <a:prstGeom prst="rect">
            <a:avLst/>
          </a:prstGeom>
        </p:spPr>
        <p:txBody>
          <a:bodyPr spcFirstLastPara="1" wrap="square" lIns="91425" tIns="91425" rIns="91425" bIns="91425" anchor="t" anchorCtr="0">
            <a:normAutofit/>
          </a:bodyPr>
          <a:lstStyle/>
          <a:p>
            <a:r>
              <a:rPr lang="en-US" sz="2000"/>
              <a:t>Parallel Implementation Overview &amp; Techniques</a:t>
            </a:r>
          </a:p>
        </p:txBody>
      </p:sp>
      <p:sp>
        <p:nvSpPr>
          <p:cNvPr id="85" name="Google Shape;85;p18"/>
          <p:cNvSpPr txBox="1">
            <a:spLocks noGrp="1"/>
          </p:cNvSpPr>
          <p:nvPr>
            <p:ph type="body" idx="1"/>
          </p:nvPr>
        </p:nvSpPr>
        <p:spPr>
          <a:xfrm>
            <a:off x="227880" y="748615"/>
            <a:ext cx="8520600" cy="3416400"/>
          </a:xfrm>
          <a:prstGeom prst="rect">
            <a:avLst/>
          </a:prstGeom>
        </p:spPr>
        <p:txBody>
          <a:bodyPr spcFirstLastPara="1" vert="horz" wrap="square" lIns="91425" tIns="91425" rIns="91425" bIns="91425" rtlCol="0" anchor="t" anchorCtr="0">
            <a:noAutofit/>
          </a:bodyPr>
          <a:lstStyle/>
          <a:p>
            <a:pPr>
              <a:buFont typeface="Wingdings"/>
              <a:buChar char="v"/>
            </a:pPr>
            <a:r>
              <a:rPr lang="en-US" sz="1200" b="1"/>
              <a:t>Atomic Variables</a:t>
            </a:r>
            <a:endParaRPr lang="en-US" sz="1200"/>
          </a:p>
          <a:p>
            <a:pPr lvl="1">
              <a:buFont typeface="Wingdings 2"/>
              <a:buChar char="○"/>
            </a:pPr>
            <a:r>
              <a:rPr lang="en-US" b="1"/>
              <a:t>Enable safe concurrent updates</a:t>
            </a:r>
            <a:endParaRPr lang="en-US"/>
          </a:p>
          <a:p>
            <a:pPr lvl="1">
              <a:buFont typeface="Wingdings 2"/>
              <a:buChar char="○"/>
            </a:pPr>
            <a:endParaRPr lang="en-US" b="1"/>
          </a:p>
          <a:p>
            <a:pPr>
              <a:buFont typeface="Wingdings"/>
              <a:buChar char="v"/>
            </a:pPr>
            <a:r>
              <a:rPr lang="en-US" sz="1200" b="1"/>
              <a:t>Transposition Table &amp; Zobrist Hashing</a:t>
            </a:r>
          </a:p>
          <a:p>
            <a:pPr lvl="1">
              <a:buFont typeface="Wingdings 2"/>
              <a:buChar char="○"/>
            </a:pPr>
            <a:r>
              <a:rPr lang="en-US" b="1"/>
              <a:t>Implemented with a concurrent HashMap for thread-safe access</a:t>
            </a:r>
            <a:endParaRPr lang="en-US"/>
          </a:p>
          <a:p>
            <a:pPr lvl="1">
              <a:buFont typeface="Wingdings 2"/>
              <a:buChar char="○"/>
            </a:pPr>
            <a:r>
              <a:rPr lang="en-US" b="1"/>
              <a:t>Zobrist Hashing for fast and unique position identification</a:t>
            </a:r>
            <a:endParaRPr lang="en-US"/>
          </a:p>
          <a:p>
            <a:pPr lvl="1">
              <a:buFont typeface="Wingdings 2"/>
              <a:buChar char="○"/>
            </a:pPr>
            <a:r>
              <a:rPr lang="en-US" b="1"/>
              <a:t>Reduces redundant computations, improving performance</a:t>
            </a:r>
            <a:endParaRPr lang="en-US"/>
          </a:p>
          <a:p>
            <a:pPr lvl="1">
              <a:buFont typeface="Wingdings 2"/>
              <a:buChar char="○"/>
            </a:pPr>
            <a:endParaRPr lang="en-US" b="1"/>
          </a:p>
          <a:p>
            <a:pPr>
              <a:buFont typeface="Wingdings"/>
              <a:buChar char="v"/>
            </a:pPr>
            <a:r>
              <a:rPr lang="en-US" sz="1200" b="1"/>
              <a:t>Parallelization methods</a:t>
            </a:r>
          </a:p>
          <a:p>
            <a:pPr>
              <a:buFont typeface="Wingdings"/>
              <a:buChar char="v"/>
            </a:pPr>
            <a:endParaRPr lang="en-US" sz="1200" b="1"/>
          </a:p>
          <a:p>
            <a:pPr lvl="1"/>
            <a:r>
              <a:rPr lang="en-US" b="1"/>
              <a:t>Executor Service</a:t>
            </a:r>
          </a:p>
          <a:p>
            <a:pPr lvl="2"/>
            <a:endParaRPr lang="en-US" sz="1200" b="1"/>
          </a:p>
          <a:p>
            <a:pPr lvl="1">
              <a:buFont typeface="Wingdings 2"/>
              <a:buChar char="○"/>
            </a:pPr>
            <a:r>
              <a:rPr lang="en-US" b="1" err="1"/>
              <a:t>ForkJoinTask</a:t>
            </a:r>
            <a:endParaRPr lang="en-US" b="1"/>
          </a:p>
          <a:p>
            <a:pPr lvl="2"/>
            <a:endParaRPr lang="en-US" sz="1200" b="1"/>
          </a:p>
          <a:p>
            <a:pPr lvl="1"/>
            <a:r>
              <a:rPr lang="en-US" b="1"/>
              <a:t>Parallel Streams</a:t>
            </a:r>
            <a:endParaRPr lang="en-US"/>
          </a:p>
          <a:p>
            <a:pPr marL="1054100" lvl="2" indent="0">
              <a:buNone/>
            </a:pPr>
            <a:endParaRPr lang="en-US" sz="1100" b="1"/>
          </a:p>
          <a:p>
            <a:pPr marL="1054100" lvl="2" indent="0">
              <a:buNone/>
            </a:pPr>
            <a:endParaRPr lang="en-US" sz="1100" b="1"/>
          </a:p>
          <a:p>
            <a:pPr marL="285750" indent="-285750">
              <a:buFont typeface="Wingdings"/>
              <a:buChar char="v"/>
            </a:pPr>
            <a:endParaRPr lang="en-US" sz="1100" b="1"/>
          </a:p>
          <a:p>
            <a:pPr marL="1200150" lvl="1" indent="-285750" algn="l">
              <a:spcBef>
                <a:spcPts val="0"/>
              </a:spcBef>
              <a:spcAft>
                <a:spcPts val="0"/>
              </a:spcAft>
              <a:buFont typeface="Wingdings,Sans-Serif"/>
              <a:buChar char="q"/>
            </a:pPr>
            <a:endParaRPr lang="en-US" sz="11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DF0C-364E-DAB1-2C86-BB2F730A8CCE}"/>
              </a:ext>
            </a:extLst>
          </p:cNvPr>
          <p:cNvSpPr>
            <a:spLocks noGrp="1"/>
          </p:cNvSpPr>
          <p:nvPr>
            <p:ph type="title"/>
          </p:nvPr>
        </p:nvSpPr>
        <p:spPr/>
        <p:txBody>
          <a:bodyPr>
            <a:normAutofit fontScale="90000"/>
          </a:bodyPr>
          <a:lstStyle/>
          <a:p>
            <a:r>
              <a:rPr lang="en-US"/>
              <a:t>Transposition Table &amp; Zobrist Hashing</a:t>
            </a:r>
          </a:p>
        </p:txBody>
      </p:sp>
      <p:sp>
        <p:nvSpPr>
          <p:cNvPr id="3" name="Text Placeholder 2">
            <a:extLst>
              <a:ext uri="{FF2B5EF4-FFF2-40B4-BE49-F238E27FC236}">
                <a16:creationId xmlns:a16="http://schemas.microsoft.com/office/drawing/2014/main" id="{B98F2C52-A7BF-DD37-E5AA-CAD8F76E0CF2}"/>
              </a:ext>
            </a:extLst>
          </p:cNvPr>
          <p:cNvSpPr>
            <a:spLocks noGrp="1"/>
          </p:cNvSpPr>
          <p:nvPr>
            <p:ph type="body" idx="1"/>
          </p:nvPr>
        </p:nvSpPr>
        <p:spPr/>
        <p:txBody>
          <a:bodyPr>
            <a:normAutofit/>
          </a:bodyPr>
          <a:lstStyle/>
          <a:p>
            <a:pPr>
              <a:buFont typeface="Wingdings" charset="2"/>
              <a:buChar char="v"/>
            </a:pPr>
            <a:r>
              <a:rPr lang="en-US" b="1"/>
              <a:t>Zobrist hashing is used to generate unique hash keys for each game state, which helps in efficient storage and retrieval of positions in the transposition table.</a:t>
            </a:r>
            <a:endParaRPr lang="en-US"/>
          </a:p>
          <a:p>
            <a:pPr>
              <a:buFont typeface="Wingdings" charset="2"/>
              <a:buChar char="v"/>
            </a:pPr>
            <a:endParaRPr lang="en-US" b="1">
              <a:ea typeface="+mn-lt"/>
              <a:cs typeface="+mn-lt"/>
            </a:endParaRPr>
          </a:p>
          <a:p>
            <a:pPr>
              <a:buFont typeface="Wingdings" charset="2"/>
              <a:buChar char="v"/>
            </a:pPr>
            <a:r>
              <a:rPr lang="en-US" b="1">
                <a:ea typeface="+mn-lt"/>
                <a:cs typeface="+mn-lt"/>
              </a:rPr>
              <a:t>The transposition table acts as a cache for storing previously computed results, allowing for quicker lookups and eliminating redundant calculations. </a:t>
            </a:r>
          </a:p>
          <a:p>
            <a:pPr>
              <a:buFont typeface="Wingdings" charset="2"/>
              <a:buChar char="v"/>
            </a:pPr>
            <a:endParaRPr lang="en-US">
              <a:ea typeface="+mn-lt"/>
              <a:cs typeface="+mn-lt"/>
            </a:endParaRPr>
          </a:p>
          <a:p>
            <a:pPr>
              <a:buFont typeface="Wingdings" charset="2"/>
              <a:buChar char="v"/>
            </a:pPr>
            <a:r>
              <a:rPr lang="en-US" b="1">
                <a:ea typeface="+mn-lt"/>
                <a:cs typeface="+mn-lt"/>
              </a:rPr>
              <a:t>Concurrent HashMap used to implement the transposition table to allow for concurrent read and write operations. </a:t>
            </a:r>
          </a:p>
          <a:p>
            <a:pPr>
              <a:buFont typeface="Wingdings" charset="2"/>
              <a:buChar char="v"/>
            </a:pPr>
            <a:endParaRPr lang="en-US" b="1">
              <a:ea typeface="+mn-lt"/>
              <a:cs typeface="+mn-lt"/>
            </a:endParaRPr>
          </a:p>
          <a:p>
            <a:pPr>
              <a:buFont typeface="Wingdings" charset="2"/>
              <a:buChar char="v"/>
            </a:pPr>
            <a:r>
              <a:rPr lang="en-US" b="1">
                <a:ea typeface="+mn-lt"/>
                <a:cs typeface="+mn-lt"/>
              </a:rPr>
              <a:t>Multiple threads can access the transposition table simultaneously without synchronization overhead.</a:t>
            </a:r>
          </a:p>
          <a:p>
            <a:pPr>
              <a:buFont typeface="Wingdings" charset="2"/>
              <a:buChar char="v"/>
            </a:pPr>
            <a:endParaRPr lang="en-US" b="1">
              <a:ea typeface="+mn-lt"/>
              <a:cs typeface="+mn-lt"/>
            </a:endParaRPr>
          </a:p>
          <a:p>
            <a:pPr>
              <a:buFont typeface="Wingdings" charset="2"/>
              <a:buChar char="v"/>
            </a:pPr>
            <a:r>
              <a:rPr lang="en-US" b="1">
                <a:ea typeface="+mn-lt"/>
                <a:cs typeface="+mn-lt"/>
              </a:rPr>
              <a:t>This concurrency control leads to a reduction in computational time and an enhancement in overall performance.</a:t>
            </a:r>
            <a:br>
              <a:rPr lang="en-US" b="1"/>
            </a:br>
            <a:endParaRPr lang="en-US"/>
          </a:p>
        </p:txBody>
      </p:sp>
    </p:spTree>
    <p:extLst>
      <p:ext uri="{BB962C8B-B14F-4D97-AF65-F5344CB8AC3E}">
        <p14:creationId xmlns:p14="http://schemas.microsoft.com/office/powerpoint/2010/main" val="32595944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TM03457503[[fn=Quotable]]</Template>
  <TotalTime>0</TotalTime>
  <Words>2997</Words>
  <Application>Microsoft Office PowerPoint</Application>
  <PresentationFormat>On-screen Show (16:9)</PresentationFormat>
  <Paragraphs>291</Paragraphs>
  <Slides>23</Slides>
  <Notes>23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Arial,Sans-Serif</vt:lpstr>
      <vt:lpstr>Calibri</vt:lpstr>
      <vt:lpstr>Century Gothic</vt:lpstr>
      <vt:lpstr>Courier New</vt:lpstr>
      <vt:lpstr>Wingdings</vt:lpstr>
      <vt:lpstr>Wingdings 2</vt:lpstr>
      <vt:lpstr>Wingdings,Sans-Serif</vt:lpstr>
      <vt:lpstr>Quotable</vt:lpstr>
      <vt:lpstr>Multi-Threaded Chess AI</vt:lpstr>
      <vt:lpstr>Plan</vt:lpstr>
      <vt:lpstr>Minimax/Alpha-Beta </vt:lpstr>
      <vt:lpstr>PowerPoint Presentation</vt:lpstr>
      <vt:lpstr>Alpha-Beta for Chess</vt:lpstr>
      <vt:lpstr>Existing Chess Game</vt:lpstr>
      <vt:lpstr>Sequential Implementation</vt:lpstr>
      <vt:lpstr>Parallel Implementation Overview &amp; Techniques</vt:lpstr>
      <vt:lpstr>Transposition Table &amp; Zobrist Hashing</vt:lpstr>
      <vt:lpstr>PowerPoint Presentation</vt:lpstr>
      <vt:lpstr>PowerPoint Presentation</vt:lpstr>
      <vt:lpstr>Executor Service Implementation</vt:lpstr>
      <vt:lpstr>PowerPoint Presentation</vt:lpstr>
      <vt:lpstr>ForkJoinTask Implementation</vt:lpstr>
      <vt:lpstr>Parallel Streams Implementation</vt:lpstr>
      <vt:lpstr>Testing Strategy</vt:lpstr>
      <vt:lpstr>Results</vt:lpstr>
      <vt:lpstr>Evaluation</vt:lpstr>
      <vt:lpstr>Limitations/Challenges </vt:lpstr>
      <vt:lpstr> Future Research Ideas</vt:lpstr>
      <vt:lpstr>Conclusion</vt:lpstr>
      <vt:lpstr>Links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Cirillo</dc:creator>
  <cp:lastModifiedBy>Jonathan Cirillo</cp:lastModifiedBy>
  <cp:revision>33</cp:revision>
  <dcterms:modified xsi:type="dcterms:W3CDTF">2023-04-03T04:58:37Z</dcterms:modified>
</cp:coreProperties>
</file>